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92" r:id="rId2"/>
    <p:sldId id="317" r:id="rId3"/>
    <p:sldId id="262" r:id="rId4"/>
    <p:sldId id="383" r:id="rId5"/>
    <p:sldId id="407" r:id="rId6"/>
    <p:sldId id="384" r:id="rId7"/>
    <p:sldId id="412" r:id="rId8"/>
    <p:sldId id="319" r:id="rId9"/>
    <p:sldId id="320" r:id="rId10"/>
    <p:sldId id="321" r:id="rId11"/>
    <p:sldId id="322" r:id="rId12"/>
    <p:sldId id="324" r:id="rId13"/>
    <p:sldId id="325" r:id="rId14"/>
    <p:sldId id="326" r:id="rId15"/>
    <p:sldId id="413" r:id="rId16"/>
    <p:sldId id="327" r:id="rId17"/>
    <p:sldId id="390" r:id="rId18"/>
    <p:sldId id="391" r:id="rId19"/>
    <p:sldId id="392" r:id="rId20"/>
    <p:sldId id="329" r:id="rId21"/>
    <p:sldId id="393" r:id="rId22"/>
    <p:sldId id="330" r:id="rId23"/>
    <p:sldId id="394" r:id="rId24"/>
    <p:sldId id="395" r:id="rId25"/>
    <p:sldId id="396" r:id="rId26"/>
    <p:sldId id="409" r:id="rId27"/>
    <p:sldId id="410" r:id="rId28"/>
    <p:sldId id="411" r:id="rId29"/>
    <p:sldId id="414" r:id="rId30"/>
    <p:sldId id="415" r:id="rId31"/>
    <p:sldId id="416" r:id="rId32"/>
    <p:sldId id="417" r:id="rId33"/>
    <p:sldId id="418" r:id="rId34"/>
    <p:sldId id="419" r:id="rId35"/>
    <p:sldId id="421" r:id="rId36"/>
    <p:sldId id="398" r:id="rId37"/>
    <p:sldId id="399" r:id="rId38"/>
    <p:sldId id="401" r:id="rId39"/>
    <p:sldId id="402" r:id="rId40"/>
    <p:sldId id="403" r:id="rId41"/>
    <p:sldId id="405" r:id="rId42"/>
    <p:sldId id="406" r:id="rId43"/>
    <p:sldId id="277" r:id="rId44"/>
    <p:sldId id="291" r:id="rId45"/>
    <p:sldId id="260" r:id="rId46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A1D"/>
    <a:srgbClr val="9BB2CE"/>
    <a:srgbClr val="FFFFFF"/>
    <a:srgbClr val="F2DA00"/>
    <a:srgbClr val="F7F0B8"/>
    <a:srgbClr val="BDDA00"/>
    <a:srgbClr val="BDCC2A"/>
    <a:srgbClr val="853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9" autoAdjust="0"/>
  </p:normalViewPr>
  <p:slideViewPr>
    <p:cSldViewPr snapToGrid="0" snapToObjects="1"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OCSERV\RedirectedFolders\L.Cook\My%20Documents\COSM%20No%20Show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[COSM No Show List.xlsx]Interval!PivotTable1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 Shows:</a:t>
            </a:r>
            <a:r>
              <a:rPr lang="en-US" baseline="0" dirty="0"/>
              <a:t> Days from Booking Date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Interval!$B$3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Interval!$A$4:$A$34</c:f>
              <c:strCach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</c:strCache>
            </c:strRef>
          </c:cat>
          <c:val>
            <c:numRef>
              <c:f>Interval!$B$4:$B$34</c:f>
              <c:numCache>
                <c:formatCode>General</c:formatCode>
                <c:ptCount val="30"/>
                <c:pt idx="0">
                  <c:v>263</c:v>
                </c:pt>
                <c:pt idx="1">
                  <c:v>475</c:v>
                </c:pt>
                <c:pt idx="2">
                  <c:v>323</c:v>
                </c:pt>
                <c:pt idx="3">
                  <c:v>336</c:v>
                </c:pt>
                <c:pt idx="4">
                  <c:v>350</c:v>
                </c:pt>
                <c:pt idx="5">
                  <c:v>393</c:v>
                </c:pt>
                <c:pt idx="6">
                  <c:v>450</c:v>
                </c:pt>
                <c:pt idx="7">
                  <c:v>852</c:v>
                </c:pt>
                <c:pt idx="8">
                  <c:v>384</c:v>
                </c:pt>
                <c:pt idx="9">
                  <c:v>301</c:v>
                </c:pt>
                <c:pt idx="10">
                  <c:v>252</c:v>
                </c:pt>
                <c:pt idx="11">
                  <c:v>188</c:v>
                </c:pt>
                <c:pt idx="12">
                  <c:v>168</c:v>
                </c:pt>
                <c:pt idx="13">
                  <c:v>179</c:v>
                </c:pt>
                <c:pt idx="14">
                  <c:v>387</c:v>
                </c:pt>
                <c:pt idx="15">
                  <c:v>172</c:v>
                </c:pt>
                <c:pt idx="16">
                  <c:v>109</c:v>
                </c:pt>
                <c:pt idx="17">
                  <c:v>87</c:v>
                </c:pt>
                <c:pt idx="18">
                  <c:v>79</c:v>
                </c:pt>
                <c:pt idx="19">
                  <c:v>68</c:v>
                </c:pt>
                <c:pt idx="20">
                  <c:v>108</c:v>
                </c:pt>
                <c:pt idx="21">
                  <c:v>276</c:v>
                </c:pt>
                <c:pt idx="22">
                  <c:v>75</c:v>
                </c:pt>
                <c:pt idx="23">
                  <c:v>54</c:v>
                </c:pt>
                <c:pt idx="24">
                  <c:v>57</c:v>
                </c:pt>
                <c:pt idx="25">
                  <c:v>60</c:v>
                </c:pt>
                <c:pt idx="26">
                  <c:v>50</c:v>
                </c:pt>
                <c:pt idx="27">
                  <c:v>77</c:v>
                </c:pt>
                <c:pt idx="28">
                  <c:v>396</c:v>
                </c:pt>
                <c:pt idx="29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22-44C7-ADE9-3A965FFFD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447616"/>
        <c:axId val="472448008"/>
      </c:lineChart>
      <c:catAx>
        <c:axId val="472447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</a:t>
                </a:r>
                <a:r>
                  <a:rPr lang="en-US" baseline="0" dirty="0"/>
                  <a:t> of days between Booking Date and </a:t>
                </a:r>
                <a:r>
                  <a:rPr lang="en-US" baseline="0" dirty="0" err="1"/>
                  <a:t>Appt</a:t>
                </a:r>
                <a:r>
                  <a:rPr lang="en-US" baseline="0" dirty="0"/>
                  <a:t> Date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48008"/>
        <c:crosses val="autoZero"/>
        <c:auto val="1"/>
        <c:lblAlgn val="ctr"/>
        <c:lblOffset val="100"/>
        <c:noMultiLvlLbl val="0"/>
      </c:catAx>
      <c:valAx>
        <c:axId val="47244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 Shows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47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50C68-7F1E-4584-A3F9-E1A7FAE0091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B5626B7-CEEF-486A-962F-A7CB8C566D0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Clear Presentation</a:t>
          </a:r>
        </a:p>
      </dgm:t>
    </dgm:pt>
    <dgm:pt modelId="{A9A4F419-709A-4E8E-8D87-67422C1488EB}" type="parTrans" cxnId="{0770C9D4-4331-437A-8C12-580BEB72ACFA}">
      <dgm:prSet/>
      <dgm:spPr/>
      <dgm:t>
        <a:bodyPr/>
        <a:lstStyle/>
        <a:p>
          <a:endParaRPr lang="en-US"/>
        </a:p>
      </dgm:t>
    </dgm:pt>
    <dgm:pt modelId="{CA23D54E-968F-43B0-9247-3E73B548939C}" type="sibTrans" cxnId="{0770C9D4-4331-437A-8C12-580BEB72ACFA}">
      <dgm:prSet/>
      <dgm:spPr/>
      <dgm:t>
        <a:bodyPr/>
        <a:lstStyle/>
        <a:p>
          <a:endParaRPr lang="en-US"/>
        </a:p>
      </dgm:t>
    </dgm:pt>
    <dgm:pt modelId="{880DA15E-F06B-4395-A17E-A3E443F9F52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r>
            <a:rPr lang="en-US" dirty="0"/>
            <a:t>Formulated Analysis</a:t>
          </a:r>
        </a:p>
      </dgm:t>
    </dgm:pt>
    <dgm:pt modelId="{509E42EE-D875-40A1-B979-B01202B42E52}" type="parTrans" cxnId="{296F5293-F42D-42CD-A888-B30551BD77A1}">
      <dgm:prSet/>
      <dgm:spPr/>
      <dgm:t>
        <a:bodyPr/>
        <a:lstStyle/>
        <a:p>
          <a:endParaRPr lang="en-US"/>
        </a:p>
      </dgm:t>
    </dgm:pt>
    <dgm:pt modelId="{45F931E3-4767-42F6-8FBF-455F97720810}" type="sibTrans" cxnId="{296F5293-F42D-42CD-A888-B30551BD77A1}">
      <dgm:prSet/>
      <dgm:spPr/>
      <dgm:t>
        <a:bodyPr/>
        <a:lstStyle/>
        <a:p>
          <a:endParaRPr lang="en-US"/>
        </a:p>
      </dgm:t>
    </dgm:pt>
    <dgm:pt modelId="{95B941FF-3F48-4AED-A354-BB391888AD9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Data Set</a:t>
          </a:r>
        </a:p>
      </dgm:t>
    </dgm:pt>
    <dgm:pt modelId="{CBE0DFCB-A5AA-4897-BF85-CA3E4229B18D}" type="parTrans" cxnId="{14870461-118D-4ADA-8A15-D9E12DEDDE0B}">
      <dgm:prSet/>
      <dgm:spPr/>
      <dgm:t>
        <a:bodyPr/>
        <a:lstStyle/>
        <a:p>
          <a:endParaRPr lang="en-US"/>
        </a:p>
      </dgm:t>
    </dgm:pt>
    <dgm:pt modelId="{34D50688-9357-484F-B63A-A9BBF1D60BD7}" type="sibTrans" cxnId="{14870461-118D-4ADA-8A15-D9E12DEDDE0B}">
      <dgm:prSet/>
      <dgm:spPr/>
      <dgm:t>
        <a:bodyPr/>
        <a:lstStyle/>
        <a:p>
          <a:endParaRPr lang="en-US"/>
        </a:p>
      </dgm:t>
    </dgm:pt>
    <dgm:pt modelId="{05729EC2-1B4B-4E3B-8954-93FAB1D01E43}" type="pres">
      <dgm:prSet presAssocID="{27950C68-7F1E-4584-A3F9-E1A7FAE0091D}" presName="Name0" presStyleCnt="0">
        <dgm:presLayoutVars>
          <dgm:dir/>
          <dgm:animLvl val="lvl"/>
          <dgm:resizeHandles val="exact"/>
        </dgm:presLayoutVars>
      </dgm:prSet>
      <dgm:spPr/>
    </dgm:pt>
    <dgm:pt modelId="{EA1F1450-1411-48E9-8F98-90621B65E0F1}" type="pres">
      <dgm:prSet presAssocID="{FB5626B7-CEEF-486A-962F-A7CB8C566D0B}" presName="Name8" presStyleCnt="0"/>
      <dgm:spPr/>
    </dgm:pt>
    <dgm:pt modelId="{B719F2C9-14FF-45D9-9A84-3133EE4A0734}" type="pres">
      <dgm:prSet presAssocID="{FB5626B7-CEEF-486A-962F-A7CB8C566D0B}" presName="level" presStyleLbl="node1" presStyleIdx="0" presStyleCnt="3">
        <dgm:presLayoutVars>
          <dgm:chMax val="1"/>
          <dgm:bulletEnabled val="1"/>
        </dgm:presLayoutVars>
      </dgm:prSet>
      <dgm:spPr/>
    </dgm:pt>
    <dgm:pt modelId="{8E3B0E5B-7A8A-4C1C-BBDA-0892B5305760}" type="pres">
      <dgm:prSet presAssocID="{FB5626B7-CEEF-486A-962F-A7CB8C566D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0C19F1-FFEA-4E9C-93EA-4878403A456A}" type="pres">
      <dgm:prSet presAssocID="{880DA15E-F06B-4395-A17E-A3E443F9F52C}" presName="Name8" presStyleCnt="0"/>
      <dgm:spPr/>
    </dgm:pt>
    <dgm:pt modelId="{18C4B211-73D1-46B9-9D21-4E2D67B7E742}" type="pres">
      <dgm:prSet presAssocID="{880DA15E-F06B-4395-A17E-A3E443F9F52C}" presName="level" presStyleLbl="node1" presStyleIdx="1" presStyleCnt="3">
        <dgm:presLayoutVars>
          <dgm:chMax val="1"/>
          <dgm:bulletEnabled val="1"/>
        </dgm:presLayoutVars>
      </dgm:prSet>
      <dgm:spPr/>
    </dgm:pt>
    <dgm:pt modelId="{731FF07E-8428-4359-AA5A-99F26E3AF5BE}" type="pres">
      <dgm:prSet presAssocID="{880DA15E-F06B-4395-A17E-A3E443F9F52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CABF910-A2B7-4B17-A347-25E958465371}" type="pres">
      <dgm:prSet presAssocID="{95B941FF-3F48-4AED-A354-BB391888AD91}" presName="Name8" presStyleCnt="0"/>
      <dgm:spPr/>
    </dgm:pt>
    <dgm:pt modelId="{161E2124-D56A-49FF-AE11-ACB44E407E4F}" type="pres">
      <dgm:prSet presAssocID="{95B941FF-3F48-4AED-A354-BB391888AD91}" presName="level" presStyleLbl="node1" presStyleIdx="2" presStyleCnt="3">
        <dgm:presLayoutVars>
          <dgm:chMax val="1"/>
          <dgm:bulletEnabled val="1"/>
        </dgm:presLayoutVars>
      </dgm:prSet>
      <dgm:spPr/>
    </dgm:pt>
    <dgm:pt modelId="{568E4FBA-F738-48AE-A6C1-C0F463653D84}" type="pres">
      <dgm:prSet presAssocID="{95B941FF-3F48-4AED-A354-BB391888AD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CC57F14-0617-41EE-A575-FD3400598787}" type="presOf" srcId="{95B941FF-3F48-4AED-A354-BB391888AD91}" destId="{568E4FBA-F738-48AE-A6C1-C0F463653D84}" srcOrd="1" destOrd="0" presId="urn:microsoft.com/office/officeart/2005/8/layout/pyramid1"/>
    <dgm:cxn modelId="{EB0D9E25-1BFB-42FA-ABA2-FE4FB5774EE6}" type="presOf" srcId="{FB5626B7-CEEF-486A-962F-A7CB8C566D0B}" destId="{B719F2C9-14FF-45D9-9A84-3133EE4A0734}" srcOrd="0" destOrd="0" presId="urn:microsoft.com/office/officeart/2005/8/layout/pyramid1"/>
    <dgm:cxn modelId="{14870461-118D-4ADA-8A15-D9E12DEDDE0B}" srcId="{27950C68-7F1E-4584-A3F9-E1A7FAE0091D}" destId="{95B941FF-3F48-4AED-A354-BB391888AD91}" srcOrd="2" destOrd="0" parTransId="{CBE0DFCB-A5AA-4897-BF85-CA3E4229B18D}" sibTransId="{34D50688-9357-484F-B63A-A9BBF1D60BD7}"/>
    <dgm:cxn modelId="{1B868C62-5385-4AF5-A4C5-64A220F61C00}" type="presOf" srcId="{27950C68-7F1E-4584-A3F9-E1A7FAE0091D}" destId="{05729EC2-1B4B-4E3B-8954-93FAB1D01E43}" srcOrd="0" destOrd="0" presId="urn:microsoft.com/office/officeart/2005/8/layout/pyramid1"/>
    <dgm:cxn modelId="{72F35064-B673-42EB-A39A-9E04A95A62C4}" type="presOf" srcId="{880DA15E-F06B-4395-A17E-A3E443F9F52C}" destId="{18C4B211-73D1-46B9-9D21-4E2D67B7E742}" srcOrd="0" destOrd="0" presId="urn:microsoft.com/office/officeart/2005/8/layout/pyramid1"/>
    <dgm:cxn modelId="{427B5E65-E72A-4EA4-80A7-B2CFAB39F5EF}" type="presOf" srcId="{95B941FF-3F48-4AED-A354-BB391888AD91}" destId="{161E2124-D56A-49FF-AE11-ACB44E407E4F}" srcOrd="0" destOrd="0" presId="urn:microsoft.com/office/officeart/2005/8/layout/pyramid1"/>
    <dgm:cxn modelId="{296F5293-F42D-42CD-A888-B30551BD77A1}" srcId="{27950C68-7F1E-4584-A3F9-E1A7FAE0091D}" destId="{880DA15E-F06B-4395-A17E-A3E443F9F52C}" srcOrd="1" destOrd="0" parTransId="{509E42EE-D875-40A1-B979-B01202B42E52}" sibTransId="{45F931E3-4767-42F6-8FBF-455F97720810}"/>
    <dgm:cxn modelId="{89CF19C1-BE13-440B-9F35-4427086C939E}" type="presOf" srcId="{FB5626B7-CEEF-486A-962F-A7CB8C566D0B}" destId="{8E3B0E5B-7A8A-4C1C-BBDA-0892B5305760}" srcOrd="1" destOrd="0" presId="urn:microsoft.com/office/officeart/2005/8/layout/pyramid1"/>
    <dgm:cxn modelId="{0770C9D4-4331-437A-8C12-580BEB72ACFA}" srcId="{27950C68-7F1E-4584-A3F9-E1A7FAE0091D}" destId="{FB5626B7-CEEF-486A-962F-A7CB8C566D0B}" srcOrd="0" destOrd="0" parTransId="{A9A4F419-709A-4E8E-8D87-67422C1488EB}" sibTransId="{CA23D54E-968F-43B0-9247-3E73B548939C}"/>
    <dgm:cxn modelId="{D45DBFF0-0822-4AED-96B7-77572E16A298}" type="presOf" srcId="{880DA15E-F06B-4395-A17E-A3E443F9F52C}" destId="{731FF07E-8428-4359-AA5A-99F26E3AF5BE}" srcOrd="1" destOrd="0" presId="urn:microsoft.com/office/officeart/2005/8/layout/pyramid1"/>
    <dgm:cxn modelId="{02DFD23C-3189-4122-92EC-9FF89E4C1E88}" type="presParOf" srcId="{05729EC2-1B4B-4E3B-8954-93FAB1D01E43}" destId="{EA1F1450-1411-48E9-8F98-90621B65E0F1}" srcOrd="0" destOrd="0" presId="urn:microsoft.com/office/officeart/2005/8/layout/pyramid1"/>
    <dgm:cxn modelId="{082DD851-0AB1-4F25-9F20-21339BB8FD8A}" type="presParOf" srcId="{EA1F1450-1411-48E9-8F98-90621B65E0F1}" destId="{B719F2C9-14FF-45D9-9A84-3133EE4A0734}" srcOrd="0" destOrd="0" presId="urn:microsoft.com/office/officeart/2005/8/layout/pyramid1"/>
    <dgm:cxn modelId="{444AA7FA-2CEF-49F8-B7A0-FBA47247FCD7}" type="presParOf" srcId="{EA1F1450-1411-48E9-8F98-90621B65E0F1}" destId="{8E3B0E5B-7A8A-4C1C-BBDA-0892B5305760}" srcOrd="1" destOrd="0" presId="urn:microsoft.com/office/officeart/2005/8/layout/pyramid1"/>
    <dgm:cxn modelId="{F8D2805D-A123-47A6-BF56-8FFF907DFF08}" type="presParOf" srcId="{05729EC2-1B4B-4E3B-8954-93FAB1D01E43}" destId="{EE0C19F1-FFEA-4E9C-93EA-4878403A456A}" srcOrd="1" destOrd="0" presId="urn:microsoft.com/office/officeart/2005/8/layout/pyramid1"/>
    <dgm:cxn modelId="{E31FEFA8-C00B-49A0-B7D5-EB2F0958D92E}" type="presParOf" srcId="{EE0C19F1-FFEA-4E9C-93EA-4878403A456A}" destId="{18C4B211-73D1-46B9-9D21-4E2D67B7E742}" srcOrd="0" destOrd="0" presId="urn:microsoft.com/office/officeart/2005/8/layout/pyramid1"/>
    <dgm:cxn modelId="{383C14E3-0F89-4CA4-9468-9376E3E4039B}" type="presParOf" srcId="{EE0C19F1-FFEA-4E9C-93EA-4878403A456A}" destId="{731FF07E-8428-4359-AA5A-99F26E3AF5BE}" srcOrd="1" destOrd="0" presId="urn:microsoft.com/office/officeart/2005/8/layout/pyramid1"/>
    <dgm:cxn modelId="{AFF87DEB-D93E-4D15-A9E2-A9E1872B9BA1}" type="presParOf" srcId="{05729EC2-1B4B-4E3B-8954-93FAB1D01E43}" destId="{8CABF910-A2B7-4B17-A347-25E958465371}" srcOrd="2" destOrd="0" presId="urn:microsoft.com/office/officeart/2005/8/layout/pyramid1"/>
    <dgm:cxn modelId="{748A8A78-244A-4A37-B7DD-AC8E68A0DE39}" type="presParOf" srcId="{8CABF910-A2B7-4B17-A347-25E958465371}" destId="{161E2124-D56A-49FF-AE11-ACB44E407E4F}" srcOrd="0" destOrd="0" presId="urn:microsoft.com/office/officeart/2005/8/layout/pyramid1"/>
    <dgm:cxn modelId="{E5569890-CE71-44C2-8136-ACCB8D163ACB}" type="presParOf" srcId="{8CABF910-A2B7-4B17-A347-25E958465371}" destId="{568E4FBA-F738-48AE-A6C1-C0F463653D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50C68-7F1E-4584-A3F9-E1A7FAE0091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5B941FF-3F48-4AED-A354-BB391888AD91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3000" dirty="0"/>
        </a:p>
        <a:p>
          <a:r>
            <a:rPr lang="en-US" sz="6500" dirty="0"/>
            <a:t>Data</a:t>
          </a:r>
        </a:p>
      </dgm:t>
    </dgm:pt>
    <dgm:pt modelId="{CBE0DFCB-A5AA-4897-BF85-CA3E4229B18D}" type="parTrans" cxnId="{14870461-118D-4ADA-8A15-D9E12DEDDE0B}">
      <dgm:prSet/>
      <dgm:spPr/>
      <dgm:t>
        <a:bodyPr/>
        <a:lstStyle/>
        <a:p>
          <a:endParaRPr lang="en-US"/>
        </a:p>
      </dgm:t>
    </dgm:pt>
    <dgm:pt modelId="{34D50688-9357-484F-B63A-A9BBF1D60BD7}" type="sibTrans" cxnId="{14870461-118D-4ADA-8A15-D9E12DEDDE0B}">
      <dgm:prSet/>
      <dgm:spPr/>
      <dgm:t>
        <a:bodyPr/>
        <a:lstStyle/>
        <a:p>
          <a:endParaRPr lang="en-US"/>
        </a:p>
      </dgm:t>
    </dgm:pt>
    <dgm:pt modelId="{05729EC2-1B4B-4E3B-8954-93FAB1D01E43}" type="pres">
      <dgm:prSet presAssocID="{27950C68-7F1E-4584-A3F9-E1A7FAE0091D}" presName="Name0" presStyleCnt="0">
        <dgm:presLayoutVars>
          <dgm:dir/>
          <dgm:animLvl val="lvl"/>
          <dgm:resizeHandles val="exact"/>
        </dgm:presLayoutVars>
      </dgm:prSet>
      <dgm:spPr/>
    </dgm:pt>
    <dgm:pt modelId="{8CABF910-A2B7-4B17-A347-25E958465371}" type="pres">
      <dgm:prSet presAssocID="{95B941FF-3F48-4AED-A354-BB391888AD91}" presName="Name8" presStyleCnt="0"/>
      <dgm:spPr/>
    </dgm:pt>
    <dgm:pt modelId="{161E2124-D56A-49FF-AE11-ACB44E407E4F}" type="pres">
      <dgm:prSet presAssocID="{95B941FF-3F48-4AED-A354-BB391888AD91}" presName="level" presStyleLbl="node1" presStyleIdx="0" presStyleCnt="1" custScaleX="79671">
        <dgm:presLayoutVars>
          <dgm:chMax val="1"/>
          <dgm:bulletEnabled val="1"/>
        </dgm:presLayoutVars>
      </dgm:prSet>
      <dgm:spPr/>
    </dgm:pt>
    <dgm:pt modelId="{568E4FBA-F738-48AE-A6C1-C0F463653D84}" type="pres">
      <dgm:prSet presAssocID="{95B941FF-3F48-4AED-A354-BB391888AD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4870461-118D-4ADA-8A15-D9E12DEDDE0B}" srcId="{27950C68-7F1E-4584-A3F9-E1A7FAE0091D}" destId="{95B941FF-3F48-4AED-A354-BB391888AD91}" srcOrd="0" destOrd="0" parTransId="{CBE0DFCB-A5AA-4897-BF85-CA3E4229B18D}" sibTransId="{34D50688-9357-484F-B63A-A9BBF1D60BD7}"/>
    <dgm:cxn modelId="{AC208241-06F8-4B34-B3FE-6D70C382E4C7}" type="presOf" srcId="{95B941FF-3F48-4AED-A354-BB391888AD91}" destId="{161E2124-D56A-49FF-AE11-ACB44E407E4F}" srcOrd="0" destOrd="0" presId="urn:microsoft.com/office/officeart/2005/8/layout/pyramid1"/>
    <dgm:cxn modelId="{FC445475-5DD8-467E-B0AE-EF58A74495F5}" type="presOf" srcId="{95B941FF-3F48-4AED-A354-BB391888AD91}" destId="{568E4FBA-F738-48AE-A6C1-C0F463653D84}" srcOrd="1" destOrd="0" presId="urn:microsoft.com/office/officeart/2005/8/layout/pyramid1"/>
    <dgm:cxn modelId="{09BD02A1-D0DF-4F61-BDD4-232D638F0891}" type="presOf" srcId="{27950C68-7F1E-4584-A3F9-E1A7FAE0091D}" destId="{05729EC2-1B4B-4E3B-8954-93FAB1D01E43}" srcOrd="0" destOrd="0" presId="urn:microsoft.com/office/officeart/2005/8/layout/pyramid1"/>
    <dgm:cxn modelId="{AF42864E-A282-4BDD-91E7-0BC238C81FFB}" type="presParOf" srcId="{05729EC2-1B4B-4E3B-8954-93FAB1D01E43}" destId="{8CABF910-A2B7-4B17-A347-25E958465371}" srcOrd="0" destOrd="0" presId="urn:microsoft.com/office/officeart/2005/8/layout/pyramid1"/>
    <dgm:cxn modelId="{EEC5C1DE-C2FF-4930-AA8B-C55906D45FF8}" type="presParOf" srcId="{8CABF910-A2B7-4B17-A347-25E958465371}" destId="{161E2124-D56A-49FF-AE11-ACB44E407E4F}" srcOrd="0" destOrd="0" presId="urn:microsoft.com/office/officeart/2005/8/layout/pyramid1"/>
    <dgm:cxn modelId="{9CF7AF37-608C-4DC6-B455-491D5D0E8045}" type="presParOf" srcId="{8CABF910-A2B7-4B17-A347-25E958465371}" destId="{568E4FBA-F738-48AE-A6C1-C0F463653D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50C68-7F1E-4584-A3F9-E1A7FAE0091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80DA15E-F06B-4395-A17E-A3E443F9F52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C66A1D"/>
        </a:solidFill>
      </dgm:spPr>
      <dgm:t>
        <a:bodyPr/>
        <a:lstStyle/>
        <a:p>
          <a:endParaRPr lang="en-US" sz="3000" dirty="0"/>
        </a:p>
        <a:p>
          <a:r>
            <a:rPr lang="en-US" sz="6500" dirty="0"/>
            <a:t>Analysis</a:t>
          </a:r>
        </a:p>
      </dgm:t>
    </dgm:pt>
    <dgm:pt modelId="{509E42EE-D875-40A1-B979-B01202B42E52}" type="parTrans" cxnId="{296F5293-F42D-42CD-A888-B30551BD77A1}">
      <dgm:prSet/>
      <dgm:spPr/>
      <dgm:t>
        <a:bodyPr/>
        <a:lstStyle/>
        <a:p>
          <a:endParaRPr lang="en-US"/>
        </a:p>
      </dgm:t>
    </dgm:pt>
    <dgm:pt modelId="{45F931E3-4767-42F6-8FBF-455F97720810}" type="sibTrans" cxnId="{296F5293-F42D-42CD-A888-B30551BD77A1}">
      <dgm:prSet/>
      <dgm:spPr/>
      <dgm:t>
        <a:bodyPr/>
        <a:lstStyle/>
        <a:p>
          <a:endParaRPr lang="en-US"/>
        </a:p>
      </dgm:t>
    </dgm:pt>
    <dgm:pt modelId="{05729EC2-1B4B-4E3B-8954-93FAB1D01E43}" type="pres">
      <dgm:prSet presAssocID="{27950C68-7F1E-4584-A3F9-E1A7FAE0091D}" presName="Name0" presStyleCnt="0">
        <dgm:presLayoutVars>
          <dgm:dir/>
          <dgm:animLvl val="lvl"/>
          <dgm:resizeHandles val="exact"/>
        </dgm:presLayoutVars>
      </dgm:prSet>
      <dgm:spPr/>
    </dgm:pt>
    <dgm:pt modelId="{EE0C19F1-FFEA-4E9C-93EA-4878403A456A}" type="pres">
      <dgm:prSet presAssocID="{880DA15E-F06B-4395-A17E-A3E443F9F52C}" presName="Name8" presStyleCnt="0"/>
      <dgm:spPr/>
    </dgm:pt>
    <dgm:pt modelId="{18C4B211-73D1-46B9-9D21-4E2D67B7E742}" type="pres">
      <dgm:prSet presAssocID="{880DA15E-F06B-4395-A17E-A3E443F9F52C}" presName="level" presStyleLbl="node1" presStyleIdx="0" presStyleCnt="1">
        <dgm:presLayoutVars>
          <dgm:chMax val="1"/>
          <dgm:bulletEnabled val="1"/>
        </dgm:presLayoutVars>
      </dgm:prSet>
      <dgm:spPr/>
    </dgm:pt>
    <dgm:pt modelId="{731FF07E-8428-4359-AA5A-99F26E3AF5BE}" type="pres">
      <dgm:prSet presAssocID="{880DA15E-F06B-4395-A17E-A3E443F9F5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DE5824A-81B5-40B5-810C-5E9149283655}" type="presOf" srcId="{880DA15E-F06B-4395-A17E-A3E443F9F52C}" destId="{18C4B211-73D1-46B9-9D21-4E2D67B7E742}" srcOrd="0" destOrd="0" presId="urn:microsoft.com/office/officeart/2005/8/layout/pyramid1"/>
    <dgm:cxn modelId="{296F5293-F42D-42CD-A888-B30551BD77A1}" srcId="{27950C68-7F1E-4584-A3F9-E1A7FAE0091D}" destId="{880DA15E-F06B-4395-A17E-A3E443F9F52C}" srcOrd="0" destOrd="0" parTransId="{509E42EE-D875-40A1-B979-B01202B42E52}" sibTransId="{45F931E3-4767-42F6-8FBF-455F97720810}"/>
    <dgm:cxn modelId="{1413CDB7-DA0C-4A5E-8BCE-5085019BBB0B}" type="presOf" srcId="{880DA15E-F06B-4395-A17E-A3E443F9F52C}" destId="{731FF07E-8428-4359-AA5A-99F26E3AF5BE}" srcOrd="1" destOrd="0" presId="urn:microsoft.com/office/officeart/2005/8/layout/pyramid1"/>
    <dgm:cxn modelId="{03A27EBB-D347-4B4A-9DB9-1DAEC19FEA83}" type="presOf" srcId="{27950C68-7F1E-4584-A3F9-E1A7FAE0091D}" destId="{05729EC2-1B4B-4E3B-8954-93FAB1D01E43}" srcOrd="0" destOrd="0" presId="urn:microsoft.com/office/officeart/2005/8/layout/pyramid1"/>
    <dgm:cxn modelId="{BD0837D6-9C52-406F-B9C6-D1B3057FA6D7}" type="presParOf" srcId="{05729EC2-1B4B-4E3B-8954-93FAB1D01E43}" destId="{EE0C19F1-FFEA-4E9C-93EA-4878403A456A}" srcOrd="0" destOrd="0" presId="urn:microsoft.com/office/officeart/2005/8/layout/pyramid1"/>
    <dgm:cxn modelId="{73CA7C90-41F9-40D7-91AD-B141F140E060}" type="presParOf" srcId="{EE0C19F1-FFEA-4E9C-93EA-4878403A456A}" destId="{18C4B211-73D1-46B9-9D21-4E2D67B7E742}" srcOrd="0" destOrd="0" presId="urn:microsoft.com/office/officeart/2005/8/layout/pyramid1"/>
    <dgm:cxn modelId="{669E3467-ED4D-4598-A3D0-21A86C1CC142}" type="presParOf" srcId="{EE0C19F1-FFEA-4E9C-93EA-4878403A456A}" destId="{731FF07E-8428-4359-AA5A-99F26E3AF5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950C68-7F1E-4584-A3F9-E1A7FAE0091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B5626B7-CEEF-486A-962F-A7CB8C566D0B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4000" dirty="0"/>
        </a:p>
        <a:p>
          <a:r>
            <a:rPr lang="en-US" sz="6500" dirty="0"/>
            <a:t>Presentation</a:t>
          </a:r>
        </a:p>
      </dgm:t>
    </dgm:pt>
    <dgm:pt modelId="{A9A4F419-709A-4E8E-8D87-67422C1488EB}" type="parTrans" cxnId="{0770C9D4-4331-437A-8C12-580BEB72ACFA}">
      <dgm:prSet/>
      <dgm:spPr/>
      <dgm:t>
        <a:bodyPr/>
        <a:lstStyle/>
        <a:p>
          <a:endParaRPr lang="en-US"/>
        </a:p>
      </dgm:t>
    </dgm:pt>
    <dgm:pt modelId="{CA23D54E-968F-43B0-9247-3E73B548939C}" type="sibTrans" cxnId="{0770C9D4-4331-437A-8C12-580BEB72ACFA}">
      <dgm:prSet/>
      <dgm:spPr/>
      <dgm:t>
        <a:bodyPr/>
        <a:lstStyle/>
        <a:p>
          <a:endParaRPr lang="en-US"/>
        </a:p>
      </dgm:t>
    </dgm:pt>
    <dgm:pt modelId="{05729EC2-1B4B-4E3B-8954-93FAB1D01E43}" type="pres">
      <dgm:prSet presAssocID="{27950C68-7F1E-4584-A3F9-E1A7FAE0091D}" presName="Name0" presStyleCnt="0">
        <dgm:presLayoutVars>
          <dgm:dir/>
          <dgm:animLvl val="lvl"/>
          <dgm:resizeHandles val="exact"/>
        </dgm:presLayoutVars>
      </dgm:prSet>
      <dgm:spPr/>
    </dgm:pt>
    <dgm:pt modelId="{EA1F1450-1411-48E9-8F98-90621B65E0F1}" type="pres">
      <dgm:prSet presAssocID="{FB5626B7-CEEF-486A-962F-A7CB8C566D0B}" presName="Name8" presStyleCnt="0"/>
      <dgm:spPr/>
    </dgm:pt>
    <dgm:pt modelId="{B719F2C9-14FF-45D9-9A84-3133EE4A0734}" type="pres">
      <dgm:prSet presAssocID="{FB5626B7-CEEF-486A-962F-A7CB8C566D0B}" presName="level" presStyleLbl="node1" presStyleIdx="0" presStyleCnt="1">
        <dgm:presLayoutVars>
          <dgm:chMax val="1"/>
          <dgm:bulletEnabled val="1"/>
        </dgm:presLayoutVars>
      </dgm:prSet>
      <dgm:spPr/>
    </dgm:pt>
    <dgm:pt modelId="{8E3B0E5B-7A8A-4C1C-BBDA-0892B5305760}" type="pres">
      <dgm:prSet presAssocID="{FB5626B7-CEEF-486A-962F-A7CB8C566D0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213A304-C370-410F-A7DF-D808B6195B12}" type="presOf" srcId="{27950C68-7F1E-4584-A3F9-E1A7FAE0091D}" destId="{05729EC2-1B4B-4E3B-8954-93FAB1D01E43}" srcOrd="0" destOrd="0" presId="urn:microsoft.com/office/officeart/2005/8/layout/pyramid1"/>
    <dgm:cxn modelId="{A7AFB327-4F02-40D5-8751-42A75C07385B}" type="presOf" srcId="{FB5626B7-CEEF-486A-962F-A7CB8C566D0B}" destId="{8E3B0E5B-7A8A-4C1C-BBDA-0892B5305760}" srcOrd="1" destOrd="0" presId="urn:microsoft.com/office/officeart/2005/8/layout/pyramid1"/>
    <dgm:cxn modelId="{BD811D7E-3924-445C-AE17-2C4711A795FB}" type="presOf" srcId="{FB5626B7-CEEF-486A-962F-A7CB8C566D0B}" destId="{B719F2C9-14FF-45D9-9A84-3133EE4A0734}" srcOrd="0" destOrd="0" presId="urn:microsoft.com/office/officeart/2005/8/layout/pyramid1"/>
    <dgm:cxn modelId="{0770C9D4-4331-437A-8C12-580BEB72ACFA}" srcId="{27950C68-7F1E-4584-A3F9-E1A7FAE0091D}" destId="{FB5626B7-CEEF-486A-962F-A7CB8C566D0B}" srcOrd="0" destOrd="0" parTransId="{A9A4F419-709A-4E8E-8D87-67422C1488EB}" sibTransId="{CA23D54E-968F-43B0-9247-3E73B548939C}"/>
    <dgm:cxn modelId="{1B1DB68B-E06A-4C94-A8AB-7F5DFD84045E}" type="presParOf" srcId="{05729EC2-1B4B-4E3B-8954-93FAB1D01E43}" destId="{EA1F1450-1411-48E9-8F98-90621B65E0F1}" srcOrd="0" destOrd="0" presId="urn:microsoft.com/office/officeart/2005/8/layout/pyramid1"/>
    <dgm:cxn modelId="{3C943A62-A37D-4222-90EC-93E01F091591}" type="presParOf" srcId="{EA1F1450-1411-48E9-8F98-90621B65E0F1}" destId="{B719F2C9-14FF-45D9-9A84-3133EE4A0734}" srcOrd="0" destOrd="0" presId="urn:microsoft.com/office/officeart/2005/8/layout/pyramid1"/>
    <dgm:cxn modelId="{C9D52218-0275-4610-B357-A964856F14BD}" type="presParOf" srcId="{EA1F1450-1411-48E9-8F98-90621B65E0F1}" destId="{8E3B0E5B-7A8A-4C1C-BBDA-0892B530576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D605EE-2642-4D90-A6D5-BB395084AC7C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5A9D5E-F6C3-4858-B039-22EBC5190C05}">
      <dgm:prSet phldrT="[Text]"/>
      <dgm:spPr/>
      <dgm:t>
        <a:bodyPr/>
        <a:lstStyle/>
        <a:p>
          <a:r>
            <a:rPr lang="en-US" dirty="0"/>
            <a:t>Descriptive-</a:t>
          </a:r>
        </a:p>
        <a:p>
          <a:r>
            <a:rPr lang="en-US" dirty="0"/>
            <a:t>What happened?</a:t>
          </a:r>
        </a:p>
      </dgm:t>
    </dgm:pt>
    <dgm:pt modelId="{5A40E519-44F5-4366-9923-6EC4100DDB2F}" type="parTrans" cxnId="{BF67A788-2B8C-4DB2-A622-945D649C55AB}">
      <dgm:prSet/>
      <dgm:spPr/>
      <dgm:t>
        <a:bodyPr/>
        <a:lstStyle/>
        <a:p>
          <a:endParaRPr lang="en-US"/>
        </a:p>
      </dgm:t>
    </dgm:pt>
    <dgm:pt modelId="{FC74C78B-279A-4C10-8E0C-F01CB432FF32}" type="sibTrans" cxnId="{BF67A788-2B8C-4DB2-A622-945D649C55AB}">
      <dgm:prSet/>
      <dgm:spPr/>
      <dgm:t>
        <a:bodyPr/>
        <a:lstStyle/>
        <a:p>
          <a:endParaRPr lang="en-US"/>
        </a:p>
      </dgm:t>
    </dgm:pt>
    <dgm:pt modelId="{4CA04D71-5FF4-40C4-B570-F39D32214402}">
      <dgm:prSet phldrT="[Text]"/>
      <dgm:spPr/>
      <dgm:t>
        <a:bodyPr/>
        <a:lstStyle/>
        <a:p>
          <a:r>
            <a:rPr lang="en-US" dirty="0"/>
            <a:t>Diagnostic-</a:t>
          </a:r>
        </a:p>
        <a:p>
          <a:r>
            <a:rPr lang="en-US" dirty="0"/>
            <a:t>Why did it happen?</a:t>
          </a:r>
        </a:p>
      </dgm:t>
    </dgm:pt>
    <dgm:pt modelId="{49566631-21A0-48C9-A0E2-0A2418CDECCD}" type="parTrans" cxnId="{459C5A44-6D70-4B3F-8F28-544524167506}">
      <dgm:prSet/>
      <dgm:spPr/>
      <dgm:t>
        <a:bodyPr/>
        <a:lstStyle/>
        <a:p>
          <a:endParaRPr lang="en-US"/>
        </a:p>
      </dgm:t>
    </dgm:pt>
    <dgm:pt modelId="{156418C2-C775-4DC6-A932-7FEABB749C95}" type="sibTrans" cxnId="{459C5A44-6D70-4B3F-8F28-544524167506}">
      <dgm:prSet/>
      <dgm:spPr/>
      <dgm:t>
        <a:bodyPr/>
        <a:lstStyle/>
        <a:p>
          <a:endParaRPr lang="en-US"/>
        </a:p>
      </dgm:t>
    </dgm:pt>
    <dgm:pt modelId="{C3D13721-4FCD-42D5-84AD-DFFA8D8AE9F4}">
      <dgm:prSet phldrT="[Text]"/>
      <dgm:spPr/>
      <dgm:t>
        <a:bodyPr/>
        <a:lstStyle/>
        <a:p>
          <a:r>
            <a:rPr lang="en-US" dirty="0"/>
            <a:t>Predictive-What will happen?</a:t>
          </a:r>
        </a:p>
      </dgm:t>
    </dgm:pt>
    <dgm:pt modelId="{AD85A66F-9DAA-4F1C-8381-4E7346B9F6F5}" type="parTrans" cxnId="{5F385C75-12B3-41E4-95C7-E96E951A1940}">
      <dgm:prSet/>
      <dgm:spPr/>
      <dgm:t>
        <a:bodyPr/>
        <a:lstStyle/>
        <a:p>
          <a:endParaRPr lang="en-US"/>
        </a:p>
      </dgm:t>
    </dgm:pt>
    <dgm:pt modelId="{F2A81840-74F1-404B-A095-CBC0B094758D}" type="sibTrans" cxnId="{5F385C75-12B3-41E4-95C7-E96E951A1940}">
      <dgm:prSet/>
      <dgm:spPr/>
      <dgm:t>
        <a:bodyPr/>
        <a:lstStyle/>
        <a:p>
          <a:endParaRPr lang="en-US"/>
        </a:p>
      </dgm:t>
    </dgm:pt>
    <dgm:pt modelId="{F72FFE68-C7D1-447D-95B5-380B194A0271}" type="pres">
      <dgm:prSet presAssocID="{8ED605EE-2642-4D90-A6D5-BB395084AC7C}" presName="rootnode" presStyleCnt="0">
        <dgm:presLayoutVars>
          <dgm:chMax/>
          <dgm:chPref/>
          <dgm:dir/>
          <dgm:animLvl val="lvl"/>
        </dgm:presLayoutVars>
      </dgm:prSet>
      <dgm:spPr/>
    </dgm:pt>
    <dgm:pt modelId="{0C6D5B93-9538-4C34-AFC0-FB10360C537A}" type="pres">
      <dgm:prSet presAssocID="{BF5A9D5E-F6C3-4858-B039-22EBC5190C05}" presName="composite" presStyleCnt="0"/>
      <dgm:spPr/>
    </dgm:pt>
    <dgm:pt modelId="{8C10F29D-EF60-4FCB-AC05-CA98B77B8448}" type="pres">
      <dgm:prSet presAssocID="{BF5A9D5E-F6C3-4858-B039-22EBC5190C05}" presName="LShape" presStyleLbl="alignNode1" presStyleIdx="0" presStyleCnt="5"/>
      <dgm:spPr/>
    </dgm:pt>
    <dgm:pt modelId="{01A8D227-EFDC-49AF-9747-E7F10871E97E}" type="pres">
      <dgm:prSet presAssocID="{BF5A9D5E-F6C3-4858-B039-22EBC5190C0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93BD2EB-F71E-4C22-8081-34DEE777068F}" type="pres">
      <dgm:prSet presAssocID="{BF5A9D5E-F6C3-4858-B039-22EBC5190C05}" presName="Triangle" presStyleLbl="alignNode1" presStyleIdx="1" presStyleCnt="5"/>
      <dgm:spPr/>
    </dgm:pt>
    <dgm:pt modelId="{FB536D86-DAE4-4D93-AA92-60996DA878F9}" type="pres">
      <dgm:prSet presAssocID="{FC74C78B-279A-4C10-8E0C-F01CB432FF32}" presName="sibTrans" presStyleCnt="0"/>
      <dgm:spPr/>
    </dgm:pt>
    <dgm:pt modelId="{123D1214-860B-4755-A083-7DDF32984B15}" type="pres">
      <dgm:prSet presAssocID="{FC74C78B-279A-4C10-8E0C-F01CB432FF32}" presName="space" presStyleCnt="0"/>
      <dgm:spPr/>
    </dgm:pt>
    <dgm:pt modelId="{E7EA7474-D43E-4513-8314-03EA0291DB0C}" type="pres">
      <dgm:prSet presAssocID="{4CA04D71-5FF4-40C4-B570-F39D32214402}" presName="composite" presStyleCnt="0"/>
      <dgm:spPr/>
    </dgm:pt>
    <dgm:pt modelId="{EAD6464B-AC54-418B-93C5-6E5A32646954}" type="pres">
      <dgm:prSet presAssocID="{4CA04D71-5FF4-40C4-B570-F39D32214402}" presName="LShape" presStyleLbl="alignNode1" presStyleIdx="2" presStyleCnt="5"/>
      <dgm:spPr/>
    </dgm:pt>
    <dgm:pt modelId="{2AA11E9B-CDE0-4C0E-99F9-07998C5F1285}" type="pres">
      <dgm:prSet presAssocID="{4CA04D71-5FF4-40C4-B570-F39D3221440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8D1C058-670E-4BAB-97CF-49D2942908A5}" type="pres">
      <dgm:prSet presAssocID="{4CA04D71-5FF4-40C4-B570-F39D32214402}" presName="Triangle" presStyleLbl="alignNode1" presStyleIdx="3" presStyleCnt="5"/>
      <dgm:spPr/>
    </dgm:pt>
    <dgm:pt modelId="{74AD6FE9-9027-4CC8-BB55-7BEB50CBAA80}" type="pres">
      <dgm:prSet presAssocID="{156418C2-C775-4DC6-A932-7FEABB749C95}" presName="sibTrans" presStyleCnt="0"/>
      <dgm:spPr/>
    </dgm:pt>
    <dgm:pt modelId="{2C348F9C-33A8-400A-9151-FF9B70F84AFC}" type="pres">
      <dgm:prSet presAssocID="{156418C2-C775-4DC6-A932-7FEABB749C95}" presName="space" presStyleCnt="0"/>
      <dgm:spPr/>
    </dgm:pt>
    <dgm:pt modelId="{D582D9BD-8F6F-46EC-B89D-DC2F48B0F704}" type="pres">
      <dgm:prSet presAssocID="{C3D13721-4FCD-42D5-84AD-DFFA8D8AE9F4}" presName="composite" presStyleCnt="0"/>
      <dgm:spPr/>
    </dgm:pt>
    <dgm:pt modelId="{862A4370-041F-43F6-A811-5D26228E4B6A}" type="pres">
      <dgm:prSet presAssocID="{C3D13721-4FCD-42D5-84AD-DFFA8D8AE9F4}" presName="LShape" presStyleLbl="alignNode1" presStyleIdx="4" presStyleCnt="5"/>
      <dgm:spPr/>
    </dgm:pt>
    <dgm:pt modelId="{45D0F57A-FA94-42CE-A719-2B42DDA58E01}" type="pres">
      <dgm:prSet presAssocID="{C3D13721-4FCD-42D5-84AD-DFFA8D8AE9F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DB32726-6561-42FA-AF80-8988DE1FE68D}" type="presOf" srcId="{C3D13721-4FCD-42D5-84AD-DFFA8D8AE9F4}" destId="{45D0F57A-FA94-42CE-A719-2B42DDA58E01}" srcOrd="0" destOrd="0" presId="urn:microsoft.com/office/officeart/2009/3/layout/StepUpProcess"/>
    <dgm:cxn modelId="{DB220963-8B19-42A1-A944-926F1F428C37}" type="presOf" srcId="{8ED605EE-2642-4D90-A6D5-BB395084AC7C}" destId="{F72FFE68-C7D1-447D-95B5-380B194A0271}" srcOrd="0" destOrd="0" presId="urn:microsoft.com/office/officeart/2009/3/layout/StepUpProcess"/>
    <dgm:cxn modelId="{459C5A44-6D70-4B3F-8F28-544524167506}" srcId="{8ED605EE-2642-4D90-A6D5-BB395084AC7C}" destId="{4CA04D71-5FF4-40C4-B570-F39D32214402}" srcOrd="1" destOrd="0" parTransId="{49566631-21A0-48C9-A0E2-0A2418CDECCD}" sibTransId="{156418C2-C775-4DC6-A932-7FEABB749C95}"/>
    <dgm:cxn modelId="{5F385C75-12B3-41E4-95C7-E96E951A1940}" srcId="{8ED605EE-2642-4D90-A6D5-BB395084AC7C}" destId="{C3D13721-4FCD-42D5-84AD-DFFA8D8AE9F4}" srcOrd="2" destOrd="0" parTransId="{AD85A66F-9DAA-4F1C-8381-4E7346B9F6F5}" sibTransId="{F2A81840-74F1-404B-A095-CBC0B094758D}"/>
    <dgm:cxn modelId="{BF67A788-2B8C-4DB2-A622-945D649C55AB}" srcId="{8ED605EE-2642-4D90-A6D5-BB395084AC7C}" destId="{BF5A9D5E-F6C3-4858-B039-22EBC5190C05}" srcOrd="0" destOrd="0" parTransId="{5A40E519-44F5-4366-9923-6EC4100DDB2F}" sibTransId="{FC74C78B-279A-4C10-8E0C-F01CB432FF32}"/>
    <dgm:cxn modelId="{06B0FF8A-E891-435B-9671-139709AAF850}" type="presOf" srcId="{4CA04D71-5FF4-40C4-B570-F39D32214402}" destId="{2AA11E9B-CDE0-4C0E-99F9-07998C5F1285}" srcOrd="0" destOrd="0" presId="urn:microsoft.com/office/officeart/2009/3/layout/StepUpProcess"/>
    <dgm:cxn modelId="{6295AEC3-AB1F-4C90-BFFF-812FFA56AE18}" type="presOf" srcId="{BF5A9D5E-F6C3-4858-B039-22EBC5190C05}" destId="{01A8D227-EFDC-49AF-9747-E7F10871E97E}" srcOrd="0" destOrd="0" presId="urn:microsoft.com/office/officeart/2009/3/layout/StepUpProcess"/>
    <dgm:cxn modelId="{558EE2E0-F0C9-465E-8803-4F340FE78D7C}" type="presParOf" srcId="{F72FFE68-C7D1-447D-95B5-380B194A0271}" destId="{0C6D5B93-9538-4C34-AFC0-FB10360C537A}" srcOrd="0" destOrd="0" presId="urn:microsoft.com/office/officeart/2009/3/layout/StepUpProcess"/>
    <dgm:cxn modelId="{12DC85FC-AB95-4383-B5CC-A0EDC446245C}" type="presParOf" srcId="{0C6D5B93-9538-4C34-AFC0-FB10360C537A}" destId="{8C10F29D-EF60-4FCB-AC05-CA98B77B8448}" srcOrd="0" destOrd="0" presId="urn:microsoft.com/office/officeart/2009/3/layout/StepUpProcess"/>
    <dgm:cxn modelId="{9B33EC96-51BC-420E-ACB2-6F9F0E0FD9B4}" type="presParOf" srcId="{0C6D5B93-9538-4C34-AFC0-FB10360C537A}" destId="{01A8D227-EFDC-49AF-9747-E7F10871E97E}" srcOrd="1" destOrd="0" presId="urn:microsoft.com/office/officeart/2009/3/layout/StepUpProcess"/>
    <dgm:cxn modelId="{20523573-0BA6-43E1-ACF2-60AFDA854896}" type="presParOf" srcId="{0C6D5B93-9538-4C34-AFC0-FB10360C537A}" destId="{793BD2EB-F71E-4C22-8081-34DEE777068F}" srcOrd="2" destOrd="0" presId="urn:microsoft.com/office/officeart/2009/3/layout/StepUpProcess"/>
    <dgm:cxn modelId="{2F0124A5-8278-4A14-842B-23D1C5709A1D}" type="presParOf" srcId="{F72FFE68-C7D1-447D-95B5-380B194A0271}" destId="{FB536D86-DAE4-4D93-AA92-60996DA878F9}" srcOrd="1" destOrd="0" presId="urn:microsoft.com/office/officeart/2009/3/layout/StepUpProcess"/>
    <dgm:cxn modelId="{2C10E27E-510E-427B-925E-B43EC495F0EC}" type="presParOf" srcId="{FB536D86-DAE4-4D93-AA92-60996DA878F9}" destId="{123D1214-860B-4755-A083-7DDF32984B15}" srcOrd="0" destOrd="0" presId="urn:microsoft.com/office/officeart/2009/3/layout/StepUpProcess"/>
    <dgm:cxn modelId="{F523E4A2-5E6F-4B75-AB31-DBF109CB8BA7}" type="presParOf" srcId="{F72FFE68-C7D1-447D-95B5-380B194A0271}" destId="{E7EA7474-D43E-4513-8314-03EA0291DB0C}" srcOrd="2" destOrd="0" presId="urn:microsoft.com/office/officeart/2009/3/layout/StepUpProcess"/>
    <dgm:cxn modelId="{06D1926D-A6BF-4BCD-B61F-1F455A34CEE9}" type="presParOf" srcId="{E7EA7474-D43E-4513-8314-03EA0291DB0C}" destId="{EAD6464B-AC54-418B-93C5-6E5A32646954}" srcOrd="0" destOrd="0" presId="urn:microsoft.com/office/officeart/2009/3/layout/StepUpProcess"/>
    <dgm:cxn modelId="{16B8F329-385E-46F6-805E-F7FC708E9852}" type="presParOf" srcId="{E7EA7474-D43E-4513-8314-03EA0291DB0C}" destId="{2AA11E9B-CDE0-4C0E-99F9-07998C5F1285}" srcOrd="1" destOrd="0" presId="urn:microsoft.com/office/officeart/2009/3/layout/StepUpProcess"/>
    <dgm:cxn modelId="{D9F377F6-4435-45C7-A025-8CB7B469B68F}" type="presParOf" srcId="{E7EA7474-D43E-4513-8314-03EA0291DB0C}" destId="{B8D1C058-670E-4BAB-97CF-49D2942908A5}" srcOrd="2" destOrd="0" presId="urn:microsoft.com/office/officeart/2009/3/layout/StepUpProcess"/>
    <dgm:cxn modelId="{DCFF1016-ADA1-48A4-AA05-A8CF46CEEBFF}" type="presParOf" srcId="{F72FFE68-C7D1-447D-95B5-380B194A0271}" destId="{74AD6FE9-9027-4CC8-BB55-7BEB50CBAA80}" srcOrd="3" destOrd="0" presId="urn:microsoft.com/office/officeart/2009/3/layout/StepUpProcess"/>
    <dgm:cxn modelId="{132B3F31-95AE-4BE4-BCAE-9D7EB7E3680D}" type="presParOf" srcId="{74AD6FE9-9027-4CC8-BB55-7BEB50CBAA80}" destId="{2C348F9C-33A8-400A-9151-FF9B70F84AFC}" srcOrd="0" destOrd="0" presId="urn:microsoft.com/office/officeart/2009/3/layout/StepUpProcess"/>
    <dgm:cxn modelId="{1B229D0F-C1CE-4EF8-98BF-0CEF5015FAE2}" type="presParOf" srcId="{F72FFE68-C7D1-447D-95B5-380B194A0271}" destId="{D582D9BD-8F6F-46EC-B89D-DC2F48B0F704}" srcOrd="4" destOrd="0" presId="urn:microsoft.com/office/officeart/2009/3/layout/StepUpProcess"/>
    <dgm:cxn modelId="{1A75274D-4EAC-48F0-A9CB-B970EA2CCB03}" type="presParOf" srcId="{D582D9BD-8F6F-46EC-B89D-DC2F48B0F704}" destId="{862A4370-041F-43F6-A811-5D26228E4B6A}" srcOrd="0" destOrd="0" presId="urn:microsoft.com/office/officeart/2009/3/layout/StepUpProcess"/>
    <dgm:cxn modelId="{8F7F7FBA-F743-43F7-A24A-40F13DFC84F7}" type="presParOf" srcId="{D582D9BD-8F6F-46EC-B89D-DC2F48B0F704}" destId="{45D0F57A-FA94-42CE-A719-2B42DDA58E0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9F2C9-14FF-45D9-9A84-3133EE4A0734}">
      <dsp:nvSpPr>
        <dsp:cNvPr id="0" name=""/>
        <dsp:cNvSpPr/>
      </dsp:nvSpPr>
      <dsp:spPr>
        <a:xfrm>
          <a:off x="2743199" y="0"/>
          <a:ext cx="2743200" cy="1524000"/>
        </a:xfrm>
        <a:prstGeom prst="trapezoid">
          <a:avLst>
            <a:gd name="adj" fmla="val 9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Clear Presentation</a:t>
          </a:r>
        </a:p>
      </dsp:txBody>
      <dsp:txXfrm>
        <a:off x="2743199" y="0"/>
        <a:ext cx="2743200" cy="1524000"/>
      </dsp:txXfrm>
    </dsp:sp>
    <dsp:sp modelId="{18C4B211-73D1-46B9-9D21-4E2D67B7E742}">
      <dsp:nvSpPr>
        <dsp:cNvPr id="0" name=""/>
        <dsp:cNvSpPr/>
      </dsp:nvSpPr>
      <dsp:spPr>
        <a:xfrm>
          <a:off x="1371599" y="1523999"/>
          <a:ext cx="5486400" cy="1524000"/>
        </a:xfrm>
        <a:prstGeom prst="trapezoid">
          <a:avLst>
            <a:gd name="adj" fmla="val 9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Formulated Analysis</a:t>
          </a:r>
        </a:p>
      </dsp:txBody>
      <dsp:txXfrm>
        <a:off x="2331719" y="1523999"/>
        <a:ext cx="3566160" cy="1524000"/>
      </dsp:txXfrm>
    </dsp:sp>
    <dsp:sp modelId="{161E2124-D56A-49FF-AE11-ACB44E407E4F}">
      <dsp:nvSpPr>
        <dsp:cNvPr id="0" name=""/>
        <dsp:cNvSpPr/>
      </dsp:nvSpPr>
      <dsp:spPr>
        <a:xfrm>
          <a:off x="0" y="3047999"/>
          <a:ext cx="8229600" cy="1524000"/>
        </a:xfrm>
        <a:prstGeom prst="trapezoid">
          <a:avLst>
            <a:gd name="adj" fmla="val 9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Large Data Set</a:t>
          </a:r>
        </a:p>
      </dsp:txBody>
      <dsp:txXfrm>
        <a:off x="1440179" y="3047999"/>
        <a:ext cx="5349240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E2124-D56A-49FF-AE11-ACB44E407E4F}">
      <dsp:nvSpPr>
        <dsp:cNvPr id="0" name=""/>
        <dsp:cNvSpPr/>
      </dsp:nvSpPr>
      <dsp:spPr>
        <a:xfrm>
          <a:off x="860702" y="0"/>
          <a:ext cx="6746321" cy="2353732"/>
        </a:xfrm>
        <a:prstGeom prst="trapezoid">
          <a:avLst>
            <a:gd name="adj" fmla="val 179879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Data</a:t>
          </a:r>
        </a:p>
      </dsp:txBody>
      <dsp:txXfrm>
        <a:off x="860702" y="0"/>
        <a:ext cx="6746321" cy="2353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4B211-73D1-46B9-9D21-4E2D67B7E742}">
      <dsp:nvSpPr>
        <dsp:cNvPr id="0" name=""/>
        <dsp:cNvSpPr/>
      </dsp:nvSpPr>
      <dsp:spPr>
        <a:xfrm>
          <a:off x="0" y="0"/>
          <a:ext cx="7281334" cy="2357242"/>
        </a:xfrm>
        <a:prstGeom prst="trapezoid">
          <a:avLst>
            <a:gd name="adj" fmla="val 154446"/>
          </a:avLst>
        </a:prstGeom>
        <a:solidFill>
          <a:srgbClr val="C66A1D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Analysis</a:t>
          </a:r>
        </a:p>
      </dsp:txBody>
      <dsp:txXfrm>
        <a:off x="0" y="0"/>
        <a:ext cx="7281334" cy="2357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9F2C9-14FF-45D9-9A84-3133EE4A0734}">
      <dsp:nvSpPr>
        <dsp:cNvPr id="0" name=""/>
        <dsp:cNvSpPr/>
      </dsp:nvSpPr>
      <dsp:spPr>
        <a:xfrm>
          <a:off x="0" y="0"/>
          <a:ext cx="7781925" cy="2260600"/>
        </a:xfrm>
        <a:prstGeom prst="trapezoid">
          <a:avLst>
            <a:gd name="adj" fmla="val 172121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Presentation</a:t>
          </a:r>
        </a:p>
      </dsp:txBody>
      <dsp:txXfrm>
        <a:off x="0" y="0"/>
        <a:ext cx="7781925" cy="2260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0F29D-EF60-4FCB-AC05-CA98B77B8448}">
      <dsp:nvSpPr>
        <dsp:cNvPr id="0" name=""/>
        <dsp:cNvSpPr/>
      </dsp:nvSpPr>
      <dsp:spPr>
        <a:xfrm rot="5400000">
          <a:off x="461482" y="1196701"/>
          <a:ext cx="1377791" cy="229261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8D227-EFDC-49AF-9747-E7F10871E97E}">
      <dsp:nvSpPr>
        <dsp:cNvPr id="0" name=""/>
        <dsp:cNvSpPr/>
      </dsp:nvSpPr>
      <dsp:spPr>
        <a:xfrm>
          <a:off x="231495" y="1881699"/>
          <a:ext cx="2069784" cy="181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Descriptive-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happened?</a:t>
          </a:r>
        </a:p>
      </dsp:txBody>
      <dsp:txXfrm>
        <a:off x="231495" y="1881699"/>
        <a:ext cx="2069784" cy="1814287"/>
      </dsp:txXfrm>
    </dsp:sp>
    <dsp:sp modelId="{793BD2EB-F71E-4C22-8081-34DEE777068F}">
      <dsp:nvSpPr>
        <dsp:cNvPr id="0" name=""/>
        <dsp:cNvSpPr/>
      </dsp:nvSpPr>
      <dsp:spPr>
        <a:xfrm>
          <a:off x="1910754" y="1027917"/>
          <a:ext cx="390525" cy="39052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6464B-AC54-418B-93C5-6E5A32646954}">
      <dsp:nvSpPr>
        <dsp:cNvPr id="0" name=""/>
        <dsp:cNvSpPr/>
      </dsp:nvSpPr>
      <dsp:spPr>
        <a:xfrm rot="5400000">
          <a:off x="2995303" y="569705"/>
          <a:ext cx="1377791" cy="229261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11E9B-CDE0-4C0E-99F9-07998C5F1285}">
      <dsp:nvSpPr>
        <dsp:cNvPr id="0" name=""/>
        <dsp:cNvSpPr/>
      </dsp:nvSpPr>
      <dsp:spPr>
        <a:xfrm>
          <a:off x="2765315" y="1254702"/>
          <a:ext cx="2069784" cy="181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Diagnostic-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Why did it happen?</a:t>
          </a:r>
        </a:p>
      </dsp:txBody>
      <dsp:txXfrm>
        <a:off x="2765315" y="1254702"/>
        <a:ext cx="2069784" cy="1814287"/>
      </dsp:txXfrm>
    </dsp:sp>
    <dsp:sp modelId="{B8D1C058-670E-4BAB-97CF-49D2942908A5}">
      <dsp:nvSpPr>
        <dsp:cNvPr id="0" name=""/>
        <dsp:cNvSpPr/>
      </dsp:nvSpPr>
      <dsp:spPr>
        <a:xfrm>
          <a:off x="4444574" y="400920"/>
          <a:ext cx="390525" cy="39052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A4370-041F-43F6-A811-5D26228E4B6A}">
      <dsp:nvSpPr>
        <dsp:cNvPr id="0" name=""/>
        <dsp:cNvSpPr/>
      </dsp:nvSpPr>
      <dsp:spPr>
        <a:xfrm rot="5400000">
          <a:off x="5529123" y="-57290"/>
          <a:ext cx="1377791" cy="2292613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0F57A-FA94-42CE-A719-2B42DDA58E01}">
      <dsp:nvSpPr>
        <dsp:cNvPr id="0" name=""/>
        <dsp:cNvSpPr/>
      </dsp:nvSpPr>
      <dsp:spPr>
        <a:xfrm>
          <a:off x="5299136" y="627706"/>
          <a:ext cx="2069784" cy="1814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Predictive-What will happen?</a:t>
          </a:r>
        </a:p>
      </dsp:txBody>
      <dsp:txXfrm>
        <a:off x="5299136" y="627706"/>
        <a:ext cx="2069784" cy="181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F03D-2518-4D06-9446-D1BD87177E07}" type="datetimeFigureOut">
              <a:rPr lang="en-US" smtClean="0"/>
              <a:t>05/02/2018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DB79-E140-46FA-8846-53FA0FFF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84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147BE8-E412-425E-B9F7-86E07D595383}" type="datetimeFigureOut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789290-8D19-4C44-95A4-CD06B6B0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Honestly.  If I accomplish one thing in this presentation, I would hope that you as leaders in healthcare insist on simple, meaningful, timely reports/dashboards</a:t>
            </a:r>
          </a:p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2685B2D4-1E5A-4090-A352-7DF96FB04684}" type="slidenum">
              <a:rPr lang="en-US" altLang="en-US" smtClean="0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You then can analyze by creating formulas that group CPTs</a:t>
            </a:r>
            <a:r>
              <a:rPr lang="en-US" altLang="en-US" baseline="0" dirty="0"/>
              <a:t> into categories and compare current to proposed rates and revenue. </a:t>
            </a:r>
            <a:endParaRPr lang="en-US" alt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6BBCB194-4EEF-4A90-8515-32A53F7DA118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Lastly, here’s the presentation that goes on your dashboard.  A histogram with cummulative % on right vertical access.</a:t>
            </a:r>
          </a:p>
          <a:p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A49ECED2-473D-4C5B-A2A8-4252EF48E327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Visual presentation of performance measures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Saves time compared to running multiple reports</a:t>
            </a:r>
          </a:p>
          <a:p>
            <a:r>
              <a:rPr lang="en-US" altLang="en-US"/>
              <a:t>Gain total visibility of multiple systems instantly</a:t>
            </a:r>
          </a:p>
          <a:p>
            <a:r>
              <a:rPr lang="en-US" altLang="en-US"/>
              <a:t>Quick identification of data outliers and correlations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B63561F1-6A22-4171-ACEB-226758643A73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Depends on the purpose of the dashboard.  Doesn’t do much good to tell a pilot after the plane has crashed that his airspeed was below minimum.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9CBBFFD2-F38A-4A21-8A4E-234CC8B27397}" type="slidenum">
              <a:rPr lang="en-US" altLang="en-US" smtClean="0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How you measure trends</a:t>
            </a:r>
          </a:p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82EA7FBE-F708-461C-BEE4-4828DCD375CF}" type="slidenum">
              <a:rPr lang="en-US" altLang="en-US" smtClean="0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stand alone number really doesn’t always communicate.  </a:t>
            </a:r>
          </a:p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233A56AA-CF36-4BA8-A3A4-BD51E1E86889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Regarding Data,  I don’t care if you’re using a data warehouse, data townhouse, data outhouse or data doghouse.   When you’re starting, keep it simple.</a:t>
            </a:r>
          </a:p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070BBC55-A376-4BFE-BCB0-06DA730B6289}" type="slidenum">
              <a:rPr lang="en-US" altLang="en-US" smtClean="0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Dashboards have been around for years.  Have fallen far short of their potential</a:t>
            </a:r>
          </a:p>
          <a:p>
            <a:r>
              <a:rPr lang="en-US" altLang="en-US"/>
              <a:t>Despite Tech improvements, dashboards haven’t kept up.</a:t>
            </a:r>
          </a:p>
          <a:p>
            <a:endParaRPr lang="en-US" altLang="en-US"/>
          </a:p>
          <a:p>
            <a:r>
              <a:rPr lang="en-US" altLang="en-US"/>
              <a:t>We all know what a dashboard is right?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2BA202D7-4703-4303-8C7B-B90A9D80830D}" type="slidenum">
              <a:rPr lang="en-US" altLang="en-US" smtClean="0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79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What kind of analytics should be on the dashboard.</a:t>
            </a:r>
          </a:p>
          <a:p>
            <a:endParaRPr lang="en-US" altLang="en-US"/>
          </a:p>
          <a:p>
            <a:r>
              <a:rPr lang="en-US" altLang="en-US"/>
              <a:t>Here’s what  Gartner Analytics Continuum says</a:t>
            </a:r>
          </a:p>
          <a:p>
            <a:endParaRPr lang="en-US" altLang="en-US"/>
          </a:p>
          <a:p>
            <a:r>
              <a:rPr lang="en-US" altLang="en-US"/>
              <a:t>Another way to think about this….Economists sometimes call these lagging indicators, concurrent indicators and leading indicators</a:t>
            </a:r>
          </a:p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C4BD8429-1F7A-4068-ACBF-CE09B7A56DB1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63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</a:t>
            </a:r>
            <a:r>
              <a:rPr lang="en-US" baseline="0" dirty="0"/>
              <a:t> no shows are a</a:t>
            </a:r>
            <a:r>
              <a:rPr lang="en-US" dirty="0"/>
              <a:t>ppointments scheduled exactly 1, 2, 3, 4 weeks out from the day they are booked (which are most</a:t>
            </a:r>
            <a:r>
              <a:rPr lang="en-US" baseline="0" dirty="0"/>
              <a:t> likely </a:t>
            </a:r>
            <a:r>
              <a:rPr lang="en-US" dirty="0"/>
              <a:t>follow-up</a:t>
            </a:r>
            <a:r>
              <a:rPr lang="en-US" baseline="0" dirty="0"/>
              <a:t> appointments </a:t>
            </a:r>
            <a:r>
              <a:rPr lang="en-US" dirty="0"/>
              <a:t>booked at check out)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Predictive</a:t>
            </a:r>
            <a:r>
              <a:rPr lang="en-US" baseline="0" dirty="0"/>
              <a:t> analytics demonstrates the pattern and allows you to plan ahead for potential no shows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89290-8D19-4C44-95A4-CD06B6B07CB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Enough about me.  Here’s what we’re going to talk about for the next 35 minutes.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725D6545-B976-49E3-855C-72F4AA22A3C3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Now lets look at Hospitalist and ED specific items.</a:t>
            </a:r>
          </a:p>
          <a:p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64DCD6E1-66E6-4564-A64F-AA885A37EFFB}" type="slidenum">
              <a:rPr lang="en-US" altLang="en-US" smtClean="0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3 General Areas of Area.</a:t>
            </a:r>
          </a:p>
          <a:p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7055058C-3478-49DF-929C-729212098B50}" type="slidenum">
              <a:rPr lang="en-US" altLang="en-US" smtClean="0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Patient volume is critical in any medical group.  It determines the staffing.  Type of volume determines the type of providers needed.</a:t>
            </a:r>
          </a:p>
          <a:p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F505865F-551B-4853-8FD0-3D4AD38F3C4A}" type="slidenum">
              <a:rPr lang="en-US" altLang="en-US" smtClean="0"/>
              <a:pPr eaLnBrk="1" hangingPunct="1"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Glad to see we are doing more quality and clinical items.</a:t>
            </a:r>
          </a:p>
          <a:p>
            <a:endParaRPr lang="en-US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7C5C60EA-96FC-437C-879C-D520143FF46A}" type="slidenum">
              <a:rPr lang="en-US" altLang="en-US" smtClean="0"/>
              <a:pPr eaLnBrk="1" hangingPunct="1"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Then of course you have the billing and financial itms.</a:t>
            </a:r>
          </a:p>
          <a:p>
            <a:endParaRPr lang="en-US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D5D34AE4-9EE8-41C0-9635-305353F332C6}" type="slidenum">
              <a:rPr lang="en-US" altLang="en-US" smtClean="0"/>
              <a:pPr eaLnBrk="1" hangingPunct="1"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59B9DCD8-A884-45AF-9A7E-2E4A6C9F97B5}" type="slidenum">
              <a:rPr lang="en-US" altLang="en-US" smtClean="0"/>
              <a:pPr eaLnBrk="1" hangingPunct="1"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04333B4A-5716-4792-8C25-0A2238E65011}" type="slidenum">
              <a:rPr lang="en-US" altLang="en-US" smtClean="0"/>
              <a:pPr eaLnBrk="1" hangingPunct="1"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FF149CCF-24F6-46BE-8484-91B80BD8074C}" type="slidenum">
              <a:rPr lang="en-US" altLang="en-US" smtClean="0"/>
              <a:pPr eaLnBrk="1" hangingPunct="1"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Dashboards have been around for years.  Have fallen far short of their potential</a:t>
            </a:r>
          </a:p>
          <a:p>
            <a:r>
              <a:rPr lang="en-US" altLang="en-US"/>
              <a:t>Despite Tech improvements, dashboards haven’t kept up.</a:t>
            </a:r>
          </a:p>
          <a:p>
            <a:endParaRPr lang="en-US" altLang="en-US"/>
          </a:p>
          <a:p>
            <a:r>
              <a:rPr lang="en-US" altLang="en-US"/>
              <a:t>We all know what a dashboard is right?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2BA202D7-4703-4303-8C7B-B90A9D80830D}" type="slidenum">
              <a:rPr lang="en-US" altLang="en-US" smtClean="0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Here it is.</a:t>
            </a:r>
          </a:p>
          <a:p>
            <a:endParaRPr lang="en-US" altLang="en-US" dirty="0"/>
          </a:p>
          <a:p>
            <a:r>
              <a:rPr lang="en-US" altLang="en-US" dirty="0"/>
              <a:t>Although the automobile analogy is a bit overdone, everybody understands this.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9DB71380-35E0-45D8-8DD5-0D911A765950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There are a lot of reports that call themselves Dashboards.  I asked our leaders to send to me any dashboards that they had seen.  Honestly,  I got a lot of reports with 30 to 50 columns and the same number of rows.</a:t>
            </a:r>
          </a:p>
          <a:p>
            <a:endParaRPr lang="en-US" altLang="en-US" dirty="0"/>
          </a:p>
          <a:p>
            <a:r>
              <a:rPr lang="en-US" altLang="en-US" dirty="0"/>
              <a:t>Thermometer is real time but it’s not a dashboard.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99056CD1-3225-4631-92EC-6E6668CE5987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dirty="0"/>
              <a:t>Best definition of a dashboard I’ve seen.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A dashboard should tell a story and tell it quickly</a:t>
            </a:r>
          </a:p>
          <a:p>
            <a:pPr lvl="1"/>
            <a:r>
              <a:rPr lang="en-US" altLang="en-US" dirty="0"/>
              <a:t>A dashboard is the starting point to finding the answers, not the ending point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041C5E36-9E4B-4D39-AAED-BEEB261468C9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Now count the sevens.  If you want people to count something, don’t hide it.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2C0F6EAE-CFA6-4D26-93AC-63D8605FE771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This represents the approach you should take in creating a dashboard.  Several sources recommended you focus on the data first and then worry about the presentation.  </a:t>
            </a:r>
          </a:p>
          <a:p>
            <a:endParaRPr lang="en-US" altLang="en-US" dirty="0"/>
          </a:p>
          <a:p>
            <a:r>
              <a:rPr lang="en-US" altLang="en-US" dirty="0"/>
              <a:t>I disagree, like Stephen Covey and my good friend Dr. David Thompson I believe you should begin with the end in mind…..the presentation.  Then build the data and then the analysis.</a:t>
            </a:r>
          </a:p>
          <a:p>
            <a:endParaRPr lang="en-US" altLang="en-US" dirty="0"/>
          </a:p>
          <a:p>
            <a:r>
              <a:rPr lang="en-US" altLang="en-US" dirty="0"/>
              <a:t>Another concept is to maximize the amount of data per pixel presented.  Data to pixel ratio.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0DD3D041-C6D8-424D-87C3-A0EBBE0338E1}" type="slidenum">
              <a:rPr lang="en-US" altLang="en-US" smtClean="0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Let’s go through a quick example of Data, Analysis, Presentation for a dashboard component.  Let’s say you want to understand the impact of a potential change in your contracted rates</a:t>
            </a:r>
            <a:r>
              <a:rPr lang="en-US" altLang="en-US" baseline="0" dirty="0"/>
              <a:t> with an insurance carrier.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Take this simple listing of raw data.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fld id="{C6AA76B7-A3B7-423B-826D-8FFF244A9743}" type="slidenum">
              <a:rPr lang="en-US" altLang="en-US" smtClean="0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7580"/>
            <a:ext cx="7315200" cy="1371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19569"/>
            <a:ext cx="7315200" cy="94365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31113" y="6543675"/>
            <a:ext cx="808037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2F40-B1D4-40A1-BE77-CE8492CB97C9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5700" y="6543675"/>
            <a:ext cx="38449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8050" y="6543675"/>
            <a:ext cx="52228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558EC-626F-4A27-8512-C21D93E68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3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E26F68F-8056-4A76-B650-9DB27C5C963D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D8F4A77-D573-4B21-BD93-57E6603D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8" y="4542226"/>
            <a:ext cx="7772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9288" y="401786"/>
            <a:ext cx="7772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88" y="5108964"/>
            <a:ext cx="7772400" cy="6627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DB5544A8-95C3-4F15-A3A9-0125B96F288F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7D06A6B7-0645-4834-891E-CF8617782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257300"/>
            <a:ext cx="8289925" cy="1588"/>
          </a:xfrm>
          <a:prstGeom prst="line">
            <a:avLst/>
          </a:prstGeom>
          <a:ln w="19050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344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D8952F34-1FAF-44AA-BCA8-FF907C183621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96F05D7A-E0AD-492C-B911-D809DA03F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71910"/>
            <a:ext cx="7772400" cy="2366545"/>
          </a:xfrm>
        </p:spPr>
        <p:txBody>
          <a:bodyPr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8455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811A0D9E-5C9C-402D-BA6C-B3E1333EA07A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43E245B2-CC5E-48A9-916C-54207ED84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257300"/>
            <a:ext cx="8289925" cy="1588"/>
          </a:xfrm>
          <a:prstGeom prst="line">
            <a:avLst/>
          </a:prstGeom>
          <a:ln w="19050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85343"/>
            <a:ext cx="8229600" cy="4996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B7427336-1C38-4145-8958-4A95398C985A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636A211B-6E74-47CF-A6AA-248887A62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3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871910"/>
            <a:ext cx="7772400" cy="2366545"/>
          </a:xfrm>
        </p:spPr>
        <p:txBody>
          <a:bodyPr/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8455"/>
            <a:ext cx="7772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10FA1C46-C640-4C9B-A99A-D14D8DA69724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085B5A03-65CE-4380-9644-6AFCB1BAC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257300"/>
            <a:ext cx="8289925" cy="1588"/>
          </a:xfrm>
          <a:prstGeom prst="line">
            <a:avLst/>
          </a:prstGeom>
          <a:ln w="19050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84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84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2F95CAAB-EA19-4335-94F4-2E4E83DBDCB1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6890F905-CFA7-4BEA-8169-FC90B9C2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4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257300"/>
            <a:ext cx="8289925" cy="1588"/>
          </a:xfrm>
          <a:prstGeom prst="line">
            <a:avLst/>
          </a:prstGeom>
          <a:ln w="19050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22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8987"/>
            <a:ext cx="4040188" cy="38264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922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8987"/>
            <a:ext cx="4041775" cy="38264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2450945-D60F-488F-9A32-CC8627CF6D6A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4E3220CD-5DC8-42E0-9432-F5A3238D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9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408087FC-BA9B-4A54-94B0-5B4E19FC0011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C7602AAF-D3A0-4304-8711-BE46DD079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89EB8619-C580-483E-8FE0-A43BA860CA98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F09B9FB5-A2E8-47CE-B356-28E9FC39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09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85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13650" y="6543675"/>
            <a:ext cx="808038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E3C98A93-F6A0-4324-B1F9-7F871D5EA409}" type="datetime1">
              <a:rPr lang="en-US"/>
              <a:pPr>
                <a:defRPr/>
              </a:pPr>
              <a:t>05/02/2018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8238" y="6543675"/>
            <a:ext cx="3844925" cy="22860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-111" charset="0"/>
                <a:cs typeface="Geneva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0588" y="6543675"/>
            <a:ext cx="522287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F7F7F"/>
                </a:solidFill>
                <a:latin typeface="Arial" charset="0"/>
              </a:defRPr>
            </a:lvl1pPr>
          </a:lstStyle>
          <a:p>
            <a:pPr>
              <a:defRPr/>
            </a:pPr>
            <a:fld id="{4F40DA70-CFE0-422B-8F92-0CFCFF70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Geneva" pitchFamily="-111" charset="-128"/>
          <a:cs typeface="Geneva" pitchFamily="-111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11" charset="0"/>
          <a:ea typeface="Geneva" pitchFamily="-111" charset="-128"/>
          <a:cs typeface="Geneva" pitchFamily="-111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11" charset="0"/>
          <a:ea typeface="Geneva" pitchFamily="-111" charset="-128"/>
          <a:cs typeface="Geneva" pitchFamily="-111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11" charset="0"/>
          <a:ea typeface="Geneva" pitchFamily="-111" charset="-128"/>
          <a:cs typeface="Geneva" pitchFamily="-111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pitchFamily="-111" charset="0"/>
          <a:ea typeface="Geneva" pitchFamily="-111" charset="-128"/>
          <a:cs typeface="Geneva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Geneva" pitchFamily="-111" charset="-128"/>
          <a:cs typeface="Geneva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Geneva" pitchFamily="-111" charset="-128"/>
          <a:cs typeface="Geneva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Geneva" pitchFamily="-111" charset="-128"/>
          <a:cs typeface="Geneva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Geneva" pitchFamily="-111" charset="-128"/>
          <a:cs typeface="Geneva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C66B29"/>
        </a:buClr>
        <a:buFont typeface="Arial" charset="0"/>
        <a:buChar char="•"/>
        <a:defRPr sz="3000" kern="1200">
          <a:solidFill>
            <a:schemeClr val="accent1"/>
          </a:solidFill>
          <a:latin typeface="+mn-lt"/>
          <a:ea typeface="Geneva" pitchFamily="-111" charset="-128"/>
          <a:cs typeface="Geneva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66B29"/>
        </a:buClr>
        <a:buFont typeface="Arial" charset="0"/>
        <a:buChar char="–"/>
        <a:defRPr sz="2600" kern="1200">
          <a:solidFill>
            <a:srgbClr val="6B7078"/>
          </a:solidFill>
          <a:latin typeface="+mn-lt"/>
          <a:ea typeface="Geneva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66B29"/>
        </a:buClr>
        <a:buFont typeface="Arial" charset="0"/>
        <a:buChar char="•"/>
        <a:defRPr sz="2200" kern="1200">
          <a:solidFill>
            <a:srgbClr val="6B7078"/>
          </a:solidFill>
          <a:latin typeface="+mn-lt"/>
          <a:ea typeface="Geneva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66B29"/>
        </a:buClr>
        <a:buFont typeface="Arial" charset="0"/>
        <a:buChar char="–"/>
        <a:defRPr sz="2000" kern="1200">
          <a:solidFill>
            <a:srgbClr val="6B7078"/>
          </a:solidFill>
          <a:latin typeface="+mn-lt"/>
          <a:ea typeface="Geneva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66B29"/>
        </a:buClr>
        <a:buFont typeface="Arial" charset="0"/>
        <a:buChar char="»"/>
        <a:defRPr sz="2000" kern="1200">
          <a:solidFill>
            <a:srgbClr val="6B7078"/>
          </a:solidFill>
          <a:latin typeface="+mn-lt"/>
          <a:ea typeface="Geneva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article.wn.com/view/2014/02/22/Printer_Jams_to_Eye_of_the_Tiger/&amp;ei=2pFjVMbAK8SegwT2lITQCw&amp;bvm=bv.79189006,d.eXY&amp;psig=AFQjCNG99pwY746JKafNMZj7vYrPF9LthA&amp;ust=141589792824367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ameron.Cox@msochealth.co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sochealth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hyperlink" Target="http://www.google.com/url?sa=i&amp;rct=j&amp;q=&amp;esrc=s&amp;source=images&amp;cd=&amp;cad=rja&amp;uact=8&amp;ved=0ahUKEwj_uaiIv_3OAhVD4yYKHXUXCcwQjRwIBw&amp;url=http://www.policymed.com/2015/10/physician-payments-sunshine-act-comments-for-and-against-cms-including-open-payments-data-on-physici.html&amp;bvm=bv.131783435,d.eWE&amp;psig=AFQjCNHo3gYK1XdALxex4KrMbXokNGEszA&amp;ust=1473345823874710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914400" y="1866900"/>
            <a:ext cx="7315200" cy="1371600"/>
          </a:xfrm>
        </p:spPr>
        <p:txBody>
          <a:bodyPr/>
          <a:lstStyle/>
          <a:p>
            <a:r>
              <a:rPr lang="en-US" altLang="en-US" dirty="0"/>
              <a:t>Business Intelligence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Intelligent Business</a:t>
            </a:r>
          </a:p>
        </p:txBody>
      </p:sp>
      <p:sp>
        <p:nvSpPr>
          <p:cNvPr id="21507" name="Subtitle 4"/>
          <p:cNvSpPr>
            <a:spLocks noGrp="1"/>
          </p:cNvSpPr>
          <p:nvPr>
            <p:ph type="subTitle" idx="1"/>
          </p:nvPr>
        </p:nvSpPr>
        <p:spPr>
          <a:xfrm>
            <a:off x="914400" y="3319463"/>
            <a:ext cx="7315200" cy="942975"/>
          </a:xfrm>
        </p:spPr>
        <p:txBody>
          <a:bodyPr/>
          <a:lstStyle/>
          <a:p>
            <a:r>
              <a:rPr lang="en-US" altLang="en-US">
                <a:solidFill>
                  <a:srgbClr val="93A8BB"/>
                </a:solidFill>
              </a:rPr>
              <a:t>Cameron Cox, III, MHA, FACMPE</a:t>
            </a:r>
          </a:p>
          <a:p>
            <a:r>
              <a:rPr lang="en-US" altLang="en-US">
                <a:solidFill>
                  <a:srgbClr val="93A8BB"/>
                </a:solidFill>
              </a:rPr>
              <a:t>CEO, MSOC Health</a:t>
            </a:r>
          </a:p>
        </p:txBody>
      </p:sp>
      <p:sp>
        <p:nvSpPr>
          <p:cNvPr id="2" name="Up-Down Arrow 1"/>
          <p:cNvSpPr/>
          <p:nvPr/>
        </p:nvSpPr>
        <p:spPr>
          <a:xfrm>
            <a:off x="4092818" y="2154115"/>
            <a:ext cx="413239" cy="6154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not a dashboard?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4906108" cy="4572000"/>
          </a:xfrm>
        </p:spPr>
        <p:txBody>
          <a:bodyPr/>
          <a:lstStyle/>
          <a:p>
            <a:r>
              <a:rPr lang="en-US" altLang="en-US" dirty="0"/>
              <a:t>Report</a:t>
            </a:r>
          </a:p>
          <a:p>
            <a:r>
              <a:rPr lang="en-US" altLang="en-US" dirty="0"/>
              <a:t>Just because it’s on-line or web based</a:t>
            </a:r>
          </a:p>
          <a:p>
            <a:r>
              <a:rPr lang="en-US" altLang="en-US" dirty="0"/>
              <a:t>Just because it’s real time</a:t>
            </a:r>
          </a:p>
          <a:p>
            <a:r>
              <a:rPr lang="en-US" altLang="en-US" dirty="0"/>
              <a:t>Balanced Scorecard</a:t>
            </a:r>
          </a:p>
          <a:p>
            <a:r>
              <a:rPr lang="en-US" altLang="en-US" dirty="0"/>
              <a:t>Tool to dive into detail</a:t>
            </a:r>
          </a:p>
          <a:p>
            <a:r>
              <a:rPr lang="en-US" altLang="en-US" dirty="0"/>
              <a:t>Just because it has gauges and graphs</a:t>
            </a:r>
          </a:p>
        </p:txBody>
      </p:sp>
      <p:pic>
        <p:nvPicPr>
          <p:cNvPr id="27653" name="Picture 5" descr="https://encrypted-tbn2.gstatic.com/images?q=tbn:ANd9GcR0bHPThUWE90UskaBhnhTGlFqJhoQ5RRaTNNyIO8sA7W_BWEZ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361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dashboard is 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365375"/>
            <a:ext cx="8229600" cy="3492500"/>
          </a:xfrm>
        </p:spPr>
        <p:txBody>
          <a:bodyPr/>
          <a:lstStyle/>
          <a:p>
            <a:pPr marL="0" indent="3175" algn="ctr">
              <a:buFont typeface="Arial" charset="0"/>
              <a:buNone/>
            </a:pPr>
            <a:r>
              <a:rPr lang="en-US" altLang="en-US"/>
              <a:t>… a visual display of the most important information needed to achieve one or more objectives, consolidated and arranged on a single screen so the information can be monitored at a glance.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722313" y="871538"/>
            <a:ext cx="7772400" cy="2366962"/>
          </a:xfrm>
        </p:spPr>
        <p:txBody>
          <a:bodyPr/>
          <a:lstStyle/>
          <a:p>
            <a:r>
              <a:rPr lang="en-US" altLang="en-US" dirty="0"/>
              <a:t>Dashboards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23850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US" dirty="0"/>
              <a:t>The Chosen Tool for Consolidating Data Simply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Please count the # of 7’s in this array: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en-US" sz="5400"/>
              <a:t>59374304814959730493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en-US" sz="5400"/>
              <a:t>70241382710993183453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en-US" sz="5400"/>
              <a:t>59474942479103587494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Now count the # of 7’s: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en-US" sz="5400"/>
              <a:t>593</a:t>
            </a: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4304814959</a:t>
            </a: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30493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0241382</a:t>
            </a: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10993183453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US" altLang="en-US" sz="5400"/>
              <a:t>594</a:t>
            </a: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49424</a:t>
            </a: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910358</a:t>
            </a:r>
            <a:r>
              <a:rPr lang="en-US" altLang="en-US" sz="5400">
                <a:solidFill>
                  <a:srgbClr val="C66A1D"/>
                </a:solidFill>
              </a:rPr>
              <a:t>7</a:t>
            </a:r>
            <a:r>
              <a:rPr lang="en-US" altLang="en-US" sz="5400"/>
              <a:t>494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This….not that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69" y="2099075"/>
            <a:ext cx="4079631" cy="2916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5" y="2766647"/>
            <a:ext cx="4572589" cy="17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 A Dashboard’s Hierarchy of Needs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703261"/>
              </p:ext>
            </p:extLst>
          </p:nvPr>
        </p:nvGraphicFramePr>
        <p:xfrm>
          <a:off x="457200" y="12858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94440" y="147141"/>
          <a:ext cx="8467726" cy="235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931" y="2599327"/>
            <a:ext cx="6446744" cy="28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11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919953" y="357353"/>
          <a:ext cx="7281334" cy="235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23" y="2839365"/>
            <a:ext cx="8677275" cy="24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1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701570" y="346831"/>
          <a:ext cx="7781925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2621979"/>
            <a:ext cx="9144000" cy="36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5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sz="2900" dirty="0"/>
              <a:t>Definitions:  (Big) Data, Dashboard, Analytics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z="2900" dirty="0"/>
              <a:t>Review effective dashboard principles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z="2900" dirty="0"/>
              <a:t>Understand important differences between data, analysis and presentation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z="2900" dirty="0"/>
              <a:t>Recognize differences in analytics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sz="2900" dirty="0"/>
              <a:t>Review Financial Metrics, Analytics in a practice setting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purpose of dashboard?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altLang="en-US" dirty="0"/>
              <a:t>Mission Statement</a:t>
            </a:r>
          </a:p>
          <a:p>
            <a:r>
              <a:rPr lang="en-US" altLang="en-US" dirty="0"/>
              <a:t>Audience</a:t>
            </a:r>
          </a:p>
          <a:p>
            <a:r>
              <a:rPr lang="en-US" altLang="en-US" dirty="0"/>
              <a:t>Performance Measures (KPI &amp; Metrics)</a:t>
            </a:r>
          </a:p>
          <a:p>
            <a:r>
              <a:rPr lang="en-US" altLang="en-US" dirty="0"/>
              <a:t>What logical groupings will organize the info best?</a:t>
            </a:r>
          </a:p>
          <a:p>
            <a:r>
              <a:rPr lang="en-US" altLang="en-US" dirty="0"/>
              <a:t>What comparisons should be made?</a:t>
            </a:r>
          </a:p>
          <a:p>
            <a:r>
              <a:rPr lang="en-US" altLang="en-US" dirty="0"/>
              <a:t>How frequently will it be updated?</a:t>
            </a:r>
          </a:p>
          <a:p>
            <a:r>
              <a:rPr lang="en-US" altLang="en-US" dirty="0"/>
              <a:t>What actions might be taken?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OUT! Potential gap ahead…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71" y="1693252"/>
            <a:ext cx="4732826" cy="297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9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Time…understand it in your analysis. </a:t>
            </a:r>
            <a:br>
              <a:rPr lang="en-US" altLang="en-US" dirty="0"/>
            </a:br>
            <a:r>
              <a:rPr lang="en-US" altLang="en-US" dirty="0"/>
              <a:t>Real Time versus Time Trends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altLang="en-US"/>
              <a:t>Airline Pilot or ICU physician or Call Center</a:t>
            </a:r>
          </a:p>
          <a:p>
            <a:r>
              <a:rPr lang="en-US" altLang="en-US"/>
              <a:t>Retail, Financial, Manufacturing</a:t>
            </a:r>
          </a:p>
          <a:p>
            <a:r>
              <a:rPr lang="en-US" altLang="en-US"/>
              <a:t>Closer to real time better</a:t>
            </a:r>
          </a:p>
          <a:p>
            <a:r>
              <a:rPr lang="en-US" altLang="en-US"/>
              <a:t>Understanding secular/historical trends important also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Trends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altLang="en-US"/>
              <a:t>Hour by Hour, Day by Day, Week by Week</a:t>
            </a:r>
          </a:p>
          <a:p>
            <a:r>
              <a:rPr lang="en-US" altLang="en-US"/>
              <a:t>Month by Month, Quarter by Quarter</a:t>
            </a:r>
          </a:p>
          <a:p>
            <a:r>
              <a:rPr lang="en-US" altLang="en-US"/>
              <a:t>Compare to prior hour, day, week, month, quarter, year</a:t>
            </a:r>
          </a:p>
          <a:p>
            <a:r>
              <a:rPr lang="en-US" altLang="en-US"/>
              <a:t>Month to Date, Quarter to Date, Year to Date</a:t>
            </a:r>
          </a:p>
        </p:txBody>
      </p:sp>
    </p:spTree>
    <p:extLst>
      <p:ext uri="{BB962C8B-B14F-4D97-AF65-F5344CB8AC3E}">
        <p14:creationId xmlns:p14="http://schemas.microsoft.com/office/powerpoint/2010/main" val="2684052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Context/Comparisons add Perspective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altLang="en-US"/>
              <a:t>Historical</a:t>
            </a:r>
          </a:p>
          <a:p>
            <a:pPr lvl="1"/>
            <a:r>
              <a:rPr lang="en-US" altLang="en-US"/>
              <a:t>Last period</a:t>
            </a:r>
          </a:p>
          <a:p>
            <a:pPr lvl="1"/>
            <a:r>
              <a:rPr lang="en-US" altLang="en-US"/>
              <a:t>Last period 1 year ago</a:t>
            </a:r>
          </a:p>
          <a:p>
            <a:r>
              <a:rPr lang="en-US" altLang="en-US"/>
              <a:t>Benchmark</a:t>
            </a:r>
          </a:p>
          <a:p>
            <a:r>
              <a:rPr lang="en-US" altLang="en-US"/>
              <a:t>Goals or Budgets</a:t>
            </a:r>
          </a:p>
          <a:p>
            <a:r>
              <a:rPr lang="en-US" altLang="en-US"/>
              <a:t>Relative to other providers</a:t>
            </a:r>
          </a:p>
          <a:p>
            <a:r>
              <a:rPr lang="en-US" altLang="en-US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80087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 Need Good, Unfiltered Data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altLang="en-US" dirty="0"/>
              <a:t>Available-Who did you have to toss under the bus to find this information?</a:t>
            </a:r>
          </a:p>
          <a:p>
            <a:r>
              <a:rPr lang="en-US" altLang="en-US" dirty="0"/>
              <a:t>Reliable -Do you believe these #’s?</a:t>
            </a:r>
          </a:p>
          <a:p>
            <a:r>
              <a:rPr lang="en-US" altLang="en-US" dirty="0"/>
              <a:t>Relevant</a:t>
            </a:r>
          </a:p>
          <a:p>
            <a:r>
              <a:rPr lang="en-US" altLang="en-US" dirty="0"/>
              <a:t>Timely-Last years data is too late.</a:t>
            </a:r>
          </a:p>
          <a:p>
            <a:r>
              <a:rPr lang="en-US" altLang="en-US" dirty="0"/>
              <a:t>Simple, simple, SIMPLE</a:t>
            </a:r>
          </a:p>
        </p:txBody>
      </p:sp>
    </p:spTree>
    <p:extLst>
      <p:ext uri="{BB962C8B-B14F-4D97-AF65-F5344CB8AC3E}">
        <p14:creationId xmlns:p14="http://schemas.microsoft.com/office/powerpoint/2010/main" val="278507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722313" y="871538"/>
            <a:ext cx="7772400" cy="2366962"/>
          </a:xfrm>
        </p:spPr>
        <p:txBody>
          <a:bodyPr/>
          <a:lstStyle/>
          <a:p>
            <a:r>
              <a:rPr lang="en-US" altLang="en-US" sz="4000" dirty="0"/>
              <a:t>What is analytics?</a:t>
            </a:r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238500"/>
            <a:ext cx="7772400" cy="15001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Breakdown with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Detailed examination of the elements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Identifying the elements </a:t>
            </a:r>
          </a:p>
          <a:p>
            <a:pPr lvl="1"/>
            <a:r>
              <a:rPr lang="en-US" dirty="0"/>
              <a:t>Separating the elements into constituent elements</a:t>
            </a:r>
          </a:p>
          <a:p>
            <a:pPr lvl="1"/>
            <a:r>
              <a:rPr lang="en-US" dirty="0"/>
              <a:t>Measuring the elements</a:t>
            </a:r>
          </a:p>
        </p:txBody>
      </p:sp>
    </p:spTree>
    <p:extLst>
      <p:ext uri="{BB962C8B-B14F-4D97-AF65-F5344CB8AC3E}">
        <p14:creationId xmlns:p14="http://schemas.microsoft.com/office/powerpoint/2010/main" val="1324888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Analytic Continuum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1271768" y="1761767"/>
          <a:ext cx="7372992" cy="409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Up Arrow 7"/>
          <p:cNvSpPr/>
          <p:nvPr/>
        </p:nvSpPr>
        <p:spPr>
          <a:xfrm>
            <a:off x="196507" y="2795751"/>
            <a:ext cx="854529" cy="2628900"/>
          </a:xfrm>
          <a:prstGeom prst="upArrow">
            <a:avLst/>
          </a:prstGeom>
          <a:solidFill>
            <a:srgbClr val="C66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dirty="0"/>
              <a:t>VALUE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50925" y="5383213"/>
            <a:ext cx="7772400" cy="628650"/>
          </a:xfrm>
          <a:prstGeom prst="rightArrow">
            <a:avLst/>
          </a:prstGeom>
          <a:solidFill>
            <a:srgbClr val="C66A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DIFFICULTY</a:t>
            </a:r>
          </a:p>
        </p:txBody>
      </p:sp>
    </p:spTree>
    <p:extLst>
      <p:ext uri="{BB962C8B-B14F-4D97-AF65-F5344CB8AC3E}">
        <p14:creationId xmlns:p14="http://schemas.microsoft.com/office/powerpoint/2010/main" val="258306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Analytics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9448"/>
            <a:ext cx="7640556" cy="17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23092" y="1471613"/>
            <a:ext cx="8563708" cy="43862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What is (big) data? </a:t>
            </a:r>
            <a:r>
              <a:rPr lang="en-US" b="1" dirty="0">
                <a:solidFill>
                  <a:srgbClr val="FF0000"/>
                </a:solidFill>
              </a:rPr>
              <a:t>What is a dashboard? </a:t>
            </a:r>
            <a:r>
              <a:rPr lang="en-US" b="1" dirty="0">
                <a:solidFill>
                  <a:srgbClr val="00B0F0"/>
                </a:solidFill>
              </a:rPr>
              <a:t>What is analytics?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Design Principles of a dashboard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 and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Design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Presentation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Principles of Analytics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Real Time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Predictive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Historical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Business Intelligence – How to use it…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work?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850" y="1354931"/>
            <a:ext cx="62103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00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Okay…how does this work in healthcare?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78" y="1223963"/>
            <a:ext cx="5476875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56" y="42131"/>
            <a:ext cx="2350544" cy="3228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176954"/>
            <a:ext cx="7308253" cy="36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49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Analytics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6" y="1512277"/>
            <a:ext cx="8050631" cy="127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65" y="2695577"/>
            <a:ext cx="6737073" cy="40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9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4112967"/>
            <a:ext cx="39624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15" y="4110037"/>
            <a:ext cx="4513384" cy="2517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39" y="1223963"/>
            <a:ext cx="3515458" cy="28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1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0537"/>
            <a:ext cx="8229600" cy="1143000"/>
          </a:xfrm>
        </p:spPr>
        <p:txBody>
          <a:bodyPr/>
          <a:lstStyle/>
          <a:p>
            <a:r>
              <a:rPr lang="en-US" dirty="0"/>
              <a:t>How does it work in healthcare?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36" y="652463"/>
            <a:ext cx="7155528" cy="358855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091353" y="4273348"/>
            <a:ext cx="726831" cy="6387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4236" y="5158154"/>
            <a:ext cx="3097117" cy="13012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Marketing Dollars during end of season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18184" y="5158154"/>
            <a:ext cx="2965939" cy="13012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Have more open scheduling slots during end of season</a:t>
            </a:r>
          </a:p>
        </p:txBody>
      </p:sp>
    </p:spTree>
    <p:extLst>
      <p:ext uri="{BB962C8B-B14F-4D97-AF65-F5344CB8AC3E}">
        <p14:creationId xmlns:p14="http://schemas.microsoft.com/office/powerpoint/2010/main" val="3659037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798981"/>
              </p:ext>
            </p:extLst>
          </p:nvPr>
        </p:nvGraphicFramePr>
        <p:xfrm>
          <a:off x="479258" y="1223963"/>
          <a:ext cx="8185484" cy="348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own Arrow 6"/>
          <p:cNvSpPr/>
          <p:nvPr/>
        </p:nvSpPr>
        <p:spPr>
          <a:xfrm>
            <a:off x="4227633" y="4710715"/>
            <a:ext cx="726831" cy="6387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15420" y="5430522"/>
            <a:ext cx="2713160" cy="13012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 one week follow-up slot times; advertise walk in availability at  same times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439" y="5430521"/>
            <a:ext cx="2713160" cy="13012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Double book one week follow-ups with other appointments to keep utilization high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48401" y="5430520"/>
            <a:ext cx="2713160" cy="13012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Change booking pattern; encourage patients to self-schedule follow ups </a:t>
            </a:r>
          </a:p>
        </p:txBody>
      </p:sp>
    </p:spTree>
    <p:extLst>
      <p:ext uri="{BB962C8B-B14F-4D97-AF65-F5344CB8AC3E}">
        <p14:creationId xmlns:p14="http://schemas.microsoft.com/office/powerpoint/2010/main" val="723961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722313" y="871538"/>
            <a:ext cx="7772400" cy="2366962"/>
          </a:xfrm>
        </p:spPr>
        <p:txBody>
          <a:bodyPr/>
          <a:lstStyle/>
          <a:p>
            <a:r>
              <a:rPr lang="en-US" altLang="en-US" dirty="0"/>
              <a:t>Data – What do we want to measure…analyze…present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8500"/>
            <a:ext cx="7772400" cy="15001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Data</a:t>
            </a:r>
          </a:p>
        </p:txBody>
      </p:sp>
      <p:sp>
        <p:nvSpPr>
          <p:cNvPr id="6861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44650"/>
            <a:ext cx="4038600" cy="4525963"/>
          </a:xfrm>
        </p:spPr>
        <p:txBody>
          <a:bodyPr/>
          <a:lstStyle/>
          <a:p>
            <a:pPr marL="571500" indent="-571500">
              <a:buFont typeface="Arial" charset="0"/>
              <a:buAutoNum type="romanUcPeriod"/>
            </a:pPr>
            <a:r>
              <a:rPr lang="en-US" altLang="en-US" dirty="0"/>
              <a:t>Volume</a:t>
            </a:r>
          </a:p>
          <a:p>
            <a:pPr marL="1314450" lvl="2" indent="-514350">
              <a:buFont typeface="Arial" charset="0"/>
              <a:buAutoNum type="alphaUcPeriod"/>
            </a:pPr>
            <a:r>
              <a:rPr lang="en-US" altLang="en-US" dirty="0"/>
              <a:t>Productivity (patients, encounters, days worked)</a:t>
            </a:r>
          </a:p>
          <a:p>
            <a:pPr marL="1314450" lvl="2" indent="-514350">
              <a:buFont typeface="Arial" charset="0"/>
              <a:buAutoNum type="alphaUcPeriod"/>
            </a:pPr>
            <a:r>
              <a:rPr lang="en-US" altLang="en-US" dirty="0"/>
              <a:t>Activities (procedures, labs, x-ray, calls)</a:t>
            </a:r>
          </a:p>
          <a:p>
            <a:pPr marL="1314450" lvl="2" indent="-514350">
              <a:buFont typeface="Arial" charset="0"/>
              <a:buAutoNum type="alphaUcPeriod"/>
            </a:pPr>
            <a:r>
              <a:rPr lang="en-US" altLang="en-US" dirty="0"/>
              <a:t>Hours/Shifts</a:t>
            </a:r>
          </a:p>
          <a:p>
            <a:pPr marL="1314450" lvl="2" indent="-514350">
              <a:buFont typeface="Arial" charset="0"/>
              <a:buNone/>
            </a:pPr>
            <a:endParaRPr lang="en-US" altLang="en-US" dirty="0"/>
          </a:p>
          <a:p>
            <a:pPr marL="571500" indent="-571500">
              <a:buFont typeface="Arial" charset="0"/>
              <a:buAutoNum type="romanUcPeriod"/>
            </a:pPr>
            <a:r>
              <a:rPr lang="en-US" altLang="en-US" dirty="0"/>
              <a:t>Quality &amp; Clinical</a:t>
            </a:r>
          </a:p>
          <a:p>
            <a:pPr marL="1314450" lvl="2" indent="-514350">
              <a:buFont typeface="Arial" charset="0"/>
              <a:buAutoNum type="alphaUcPeriod"/>
            </a:pPr>
            <a:r>
              <a:rPr lang="en-US" altLang="en-US" dirty="0"/>
              <a:t>Clinical Quality</a:t>
            </a:r>
          </a:p>
          <a:p>
            <a:pPr marL="1314450" lvl="2" indent="-514350">
              <a:buFont typeface="Arial" charset="0"/>
              <a:buAutoNum type="alphaUcPeriod"/>
            </a:pPr>
            <a:r>
              <a:rPr lang="en-US" altLang="en-US" dirty="0"/>
              <a:t>Patient Satisfaction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44650"/>
            <a:ext cx="40386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  <a:defRPr/>
            </a:pPr>
            <a:r>
              <a:rPr lang="en-US" dirty="0"/>
              <a:t>Billing &amp; Financial</a:t>
            </a:r>
          </a:p>
          <a:p>
            <a:pPr marL="1314450" lvl="2" indent="-514350">
              <a:buFont typeface="+mj-lt"/>
              <a:buAutoNum type="alphaUcPeriod"/>
              <a:defRPr/>
            </a:pPr>
            <a:r>
              <a:rPr lang="en-US" dirty="0"/>
              <a:t>Charge Capture &amp; Gross Revenue</a:t>
            </a:r>
          </a:p>
          <a:p>
            <a:pPr marL="1314450" lvl="2" indent="-514350">
              <a:buFont typeface="+mj-lt"/>
              <a:buAutoNum type="alphaUcPeriod"/>
              <a:defRPr/>
            </a:pPr>
            <a:r>
              <a:rPr lang="en-US" dirty="0"/>
              <a:t>Costs</a:t>
            </a:r>
          </a:p>
          <a:p>
            <a:pPr marL="1314450" lvl="2" indent="-514350">
              <a:buFont typeface="+mj-lt"/>
              <a:buAutoNum type="alphaUcPeriod"/>
              <a:defRPr/>
            </a:pPr>
            <a:r>
              <a:rPr lang="en-US" dirty="0"/>
              <a:t>Collections</a:t>
            </a:r>
          </a:p>
          <a:p>
            <a:pPr marL="1314450" lvl="2" indent="-514350">
              <a:buFont typeface="+mj-lt"/>
              <a:buAutoNum type="alphaUcPeriod"/>
              <a:defRPr/>
            </a:pPr>
            <a:r>
              <a:rPr lang="en-US" dirty="0"/>
              <a:t>Profit/Loss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2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Volumes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Patient Encounters per day/provider/group</a:t>
            </a:r>
          </a:p>
          <a:p>
            <a:pPr>
              <a:defRPr/>
            </a:pPr>
            <a:r>
              <a:rPr lang="en-US" dirty="0"/>
              <a:t>Procedures per E&amp;M</a:t>
            </a:r>
          </a:p>
          <a:p>
            <a:pPr>
              <a:defRPr/>
            </a:pPr>
            <a:r>
              <a:rPr lang="en-US" dirty="0"/>
              <a:t>Year to Year trends/ Seasonality</a:t>
            </a:r>
          </a:p>
          <a:p>
            <a:pPr>
              <a:defRPr/>
            </a:pPr>
            <a:r>
              <a:rPr lang="en-US" dirty="0"/>
              <a:t>Admits/Discharges</a:t>
            </a:r>
          </a:p>
          <a:p>
            <a:pPr>
              <a:defRPr/>
            </a:pPr>
            <a:r>
              <a:rPr lang="en-US" dirty="0"/>
              <a:t>By Financial Class</a:t>
            </a:r>
          </a:p>
          <a:p>
            <a:pPr>
              <a:defRPr/>
            </a:pPr>
            <a:r>
              <a:rPr lang="en-US" dirty="0"/>
              <a:t>Day of Week</a:t>
            </a:r>
          </a:p>
          <a:p>
            <a:pPr>
              <a:defRPr/>
            </a:pPr>
            <a:r>
              <a:rPr lang="en-US" dirty="0"/>
              <a:t>By CPT Code</a:t>
            </a:r>
          </a:p>
          <a:p>
            <a:pPr>
              <a:defRPr/>
            </a:pPr>
            <a:r>
              <a:rPr lang="en-US" dirty="0"/>
              <a:t>By ICD-9 (soon -10)</a:t>
            </a:r>
          </a:p>
        </p:txBody>
      </p:sp>
    </p:spTree>
    <p:extLst>
      <p:ext uri="{BB962C8B-B14F-4D97-AF65-F5344CB8AC3E}">
        <p14:creationId xmlns:p14="http://schemas.microsoft.com/office/powerpoint/2010/main" val="2866742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Quality &amp; Clinical</a:t>
            </a:r>
          </a:p>
        </p:txBody>
      </p:sp>
      <p:sp>
        <p:nvSpPr>
          <p:cNvPr id="7168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8575"/>
            <a:ext cx="4038600" cy="4525963"/>
          </a:xfrm>
        </p:spPr>
        <p:txBody>
          <a:bodyPr/>
          <a:lstStyle/>
          <a:p>
            <a:r>
              <a:rPr lang="en-US" altLang="en-US" sz="2600" dirty="0"/>
              <a:t>X-rays per ICD-10</a:t>
            </a:r>
          </a:p>
          <a:p>
            <a:r>
              <a:rPr lang="en-US" altLang="en-US" sz="2600" dirty="0"/>
              <a:t>Scripts per encounter</a:t>
            </a:r>
          </a:p>
          <a:p>
            <a:r>
              <a:rPr lang="en-US" altLang="en-US" sz="2600" dirty="0"/>
              <a:t>Volume of Preventative Well Visits</a:t>
            </a:r>
          </a:p>
          <a:p>
            <a:r>
              <a:rPr lang="en-US" altLang="en-US" sz="2600" dirty="0"/>
              <a:t>Vaccinations to total practice population</a:t>
            </a:r>
          </a:p>
          <a:p>
            <a:r>
              <a:rPr lang="en-US" altLang="en-US" sz="2600" dirty="0"/>
              <a:t>Core Measures</a:t>
            </a:r>
          </a:p>
        </p:txBody>
      </p:sp>
      <p:sp>
        <p:nvSpPr>
          <p:cNvPr id="7168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8575"/>
            <a:ext cx="4038600" cy="4525963"/>
          </a:xfrm>
        </p:spPr>
        <p:txBody>
          <a:bodyPr/>
          <a:lstStyle/>
          <a:p>
            <a:r>
              <a:rPr lang="en-US" altLang="en-US" sz="2600" dirty="0"/>
              <a:t>Nurse calls</a:t>
            </a:r>
          </a:p>
          <a:p>
            <a:r>
              <a:rPr lang="en-US" altLang="en-US" sz="2600" dirty="0"/>
              <a:t>Lab Response Times</a:t>
            </a:r>
          </a:p>
          <a:p>
            <a:r>
              <a:rPr lang="en-US" altLang="en-US" sz="2600" dirty="0"/>
              <a:t>Patient Education Delivery</a:t>
            </a:r>
          </a:p>
          <a:p>
            <a:r>
              <a:rPr lang="en-US" altLang="en-US" sz="2600" dirty="0"/>
              <a:t>Recall rates</a:t>
            </a:r>
          </a:p>
          <a:p>
            <a:r>
              <a:rPr lang="en-US" altLang="en-US" sz="2600" dirty="0"/>
              <a:t>Patient satisfaction</a:t>
            </a:r>
          </a:p>
          <a:p>
            <a:r>
              <a:rPr lang="en-US" altLang="en-US" sz="2600" dirty="0"/>
              <a:t>Wait Times</a:t>
            </a:r>
          </a:p>
          <a:p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8472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(big) data?</a:t>
            </a:r>
          </a:p>
        </p:txBody>
      </p:sp>
    </p:spTree>
    <p:extLst>
      <p:ext uri="{BB962C8B-B14F-4D97-AF65-F5344CB8AC3E}">
        <p14:creationId xmlns:p14="http://schemas.microsoft.com/office/powerpoint/2010/main" val="1076253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Billing &amp; Financial </a:t>
            </a:r>
          </a:p>
        </p:txBody>
      </p:sp>
      <p:sp>
        <p:nvSpPr>
          <p:cNvPr id="72707" name="Content Placeholder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72000"/>
          </a:xfrm>
        </p:spPr>
        <p:txBody>
          <a:bodyPr/>
          <a:lstStyle/>
          <a:p>
            <a:r>
              <a:rPr lang="en-US" altLang="en-US" dirty="0"/>
              <a:t>RVU per encounter</a:t>
            </a:r>
          </a:p>
          <a:p>
            <a:r>
              <a:rPr lang="en-US" altLang="en-US" dirty="0"/>
              <a:t>Cost per procedure/category</a:t>
            </a:r>
          </a:p>
          <a:p>
            <a:r>
              <a:rPr lang="en-US" altLang="en-US" dirty="0"/>
              <a:t>Code Distributions</a:t>
            </a:r>
          </a:p>
          <a:p>
            <a:r>
              <a:rPr lang="en-US" altLang="en-US" dirty="0"/>
              <a:t>Patient Responsibility per encounter</a:t>
            </a:r>
          </a:p>
          <a:p>
            <a:r>
              <a:rPr lang="en-US" altLang="en-US" dirty="0"/>
              <a:t>Patients by Payer Class</a:t>
            </a:r>
          </a:p>
          <a:p>
            <a:r>
              <a:rPr lang="en-US" altLang="en-US" dirty="0"/>
              <a:t>Accounts Receivable &gt; 90 days</a:t>
            </a:r>
          </a:p>
          <a:p>
            <a:r>
              <a:rPr lang="en-US" altLang="en-US" dirty="0"/>
              <a:t>PQRS Capture</a:t>
            </a:r>
          </a:p>
          <a:p>
            <a:r>
              <a:rPr lang="en-US" altLang="en-US" dirty="0"/>
              <a:t>Insurance Denials</a:t>
            </a:r>
          </a:p>
        </p:txBody>
      </p:sp>
    </p:spTree>
    <p:extLst>
      <p:ext uri="{BB962C8B-B14F-4D97-AF65-F5344CB8AC3E}">
        <p14:creationId xmlns:p14="http://schemas.microsoft.com/office/powerpoint/2010/main" val="3568914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Tools Confuse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Tool is Your Brain</a:t>
            </a:r>
          </a:p>
        </p:txBody>
      </p:sp>
    </p:spTree>
    <p:extLst>
      <p:ext uri="{BB962C8B-B14F-4D97-AF65-F5344CB8AC3E}">
        <p14:creationId xmlns:p14="http://schemas.microsoft.com/office/powerpoint/2010/main" val="48630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Remember: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Dashboard is a Presentation of the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Analytics is an interpretation of the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Basics to </a:t>
            </a:r>
            <a:r>
              <a:rPr lang="en-US"/>
              <a:t>not forget!!!</a:t>
            </a:r>
            <a:endParaRPr lang="en-US" dirty="0"/>
          </a:p>
          <a:p>
            <a:pPr lvl="1"/>
            <a:r>
              <a:rPr lang="en-US" dirty="0"/>
              <a:t>P&amp;L</a:t>
            </a:r>
          </a:p>
          <a:p>
            <a:pPr lvl="1"/>
            <a:r>
              <a:rPr lang="en-US" dirty="0"/>
              <a:t>A/R Analysis</a:t>
            </a:r>
          </a:p>
          <a:p>
            <a:pPr lvl="1"/>
            <a:r>
              <a:rPr lang="en-US" dirty="0"/>
              <a:t>Revenue Flow</a:t>
            </a:r>
          </a:p>
          <a:p>
            <a:pPr lvl="1"/>
            <a:r>
              <a:rPr lang="en-US" dirty="0"/>
              <a:t>Financial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583200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Thank you for your time!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9958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altLang="en-US"/>
          </a:p>
          <a:p>
            <a:pPr algn="ctr">
              <a:buFont typeface="Arial" charset="0"/>
              <a:buNone/>
            </a:pPr>
            <a:endParaRPr lang="en-US" altLang="en-US"/>
          </a:p>
          <a:p>
            <a:pPr algn="ctr">
              <a:buFont typeface="Arial" charset="0"/>
              <a:buNone/>
            </a:pPr>
            <a:r>
              <a:rPr lang="en-US" altLang="en-US"/>
              <a:t>Contact</a:t>
            </a:r>
          </a:p>
          <a:p>
            <a:pPr algn="ctr">
              <a:buFont typeface="Arial" charset="0"/>
              <a:buNone/>
            </a:pPr>
            <a:r>
              <a:rPr lang="en-US" altLang="en-US"/>
              <a:t>Cameron M. Cox, III</a:t>
            </a:r>
          </a:p>
          <a:p>
            <a:pPr algn="ctr">
              <a:buFont typeface="Arial" charset="0"/>
              <a:buNone/>
            </a:pPr>
            <a:r>
              <a:rPr lang="en-US" altLang="en-US">
                <a:hlinkClick r:id="rId3"/>
              </a:rPr>
              <a:t>Cameron.Cox@msochealth.com</a:t>
            </a:r>
            <a:endParaRPr lang="en-US" altLang="en-US"/>
          </a:p>
          <a:p>
            <a:pPr algn="ctr">
              <a:buFont typeface="Arial" charset="0"/>
              <a:buNone/>
            </a:pPr>
            <a:r>
              <a:rPr lang="en-US" altLang="en-US"/>
              <a:t>919-960-0336</a:t>
            </a:r>
          </a:p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-877888" y="312738"/>
            <a:ext cx="7772401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3400" b="1" dirty="0">
                <a:solidFill>
                  <a:schemeClr val="bg1"/>
                </a:solidFill>
                <a:latin typeface="+mj-lt"/>
                <a:cs typeface="Geneva" pitchFamily="-111" charset="-128"/>
              </a:rPr>
              <a:t>Connect with us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8813" y="2930525"/>
            <a:ext cx="7772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r>
              <a:rPr lang="en-US" sz="2200" dirty="0">
                <a:solidFill>
                  <a:srgbClr val="D7DFE6"/>
                </a:solidFill>
                <a:latin typeface="+mn-lt"/>
                <a:cs typeface="Geneva" pitchFamily="-111" charset="-128"/>
              </a:rPr>
              <a:t>www.facebook.com/MSOCHealth</a:t>
            </a:r>
          </a:p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endParaRPr lang="en-US" sz="2200" dirty="0">
              <a:solidFill>
                <a:srgbClr val="D7DFE6"/>
              </a:solidFill>
              <a:latin typeface="+mn-lt"/>
              <a:cs typeface="Geneva" pitchFamily="-111" charset="-128"/>
            </a:endParaRPr>
          </a:p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r>
              <a:rPr lang="en-US" sz="2200" dirty="0">
                <a:solidFill>
                  <a:srgbClr val="D7DFE6"/>
                </a:solidFill>
                <a:latin typeface="+mn-lt"/>
                <a:cs typeface="Geneva" pitchFamily="-111" charset="-128"/>
              </a:rPr>
              <a:t>www.linkedin.com/company/MSOC-Health</a:t>
            </a:r>
          </a:p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endParaRPr lang="en-US" sz="2200" dirty="0">
              <a:solidFill>
                <a:srgbClr val="D7DFE6"/>
              </a:solidFill>
              <a:latin typeface="+mn-lt"/>
              <a:cs typeface="Geneva" pitchFamily="-111" charset="-128"/>
            </a:endParaRPr>
          </a:p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r>
              <a:rPr lang="en-US" sz="2200" dirty="0">
                <a:solidFill>
                  <a:srgbClr val="D7DFE6"/>
                </a:solidFill>
                <a:latin typeface="+mn-lt"/>
                <a:cs typeface="Geneva" pitchFamily="-111" charset="-128"/>
              </a:rPr>
              <a:t>http://www.msochealth.com/blog/ </a:t>
            </a:r>
          </a:p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endParaRPr lang="en-US" sz="2200" dirty="0">
              <a:solidFill>
                <a:srgbClr val="D7DFE6"/>
              </a:solidFill>
              <a:latin typeface="+mn-lt"/>
              <a:cs typeface="Geneva" pitchFamily="-111" charset="-128"/>
            </a:endParaRPr>
          </a:p>
          <a:p>
            <a:pPr eaLnBrk="0" hangingPunct="0">
              <a:spcBef>
                <a:spcPct val="20000"/>
              </a:spcBef>
              <a:buClr>
                <a:srgbClr val="C66B29"/>
              </a:buClr>
              <a:buFont typeface="Arial" charset="0"/>
              <a:buNone/>
              <a:defRPr/>
            </a:pPr>
            <a:endParaRPr lang="en-US" sz="2200" dirty="0">
              <a:solidFill>
                <a:srgbClr val="D7DFE6"/>
              </a:solidFill>
              <a:latin typeface="+mn-lt"/>
              <a:cs typeface="Geneva" pitchFamily="-111" charset="-128"/>
            </a:endParaRPr>
          </a:p>
        </p:txBody>
      </p:sp>
      <p:pic>
        <p:nvPicPr>
          <p:cNvPr id="81924" name="Picture 3" descr="Facebook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847975"/>
            <a:ext cx="584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4" descr="linkedin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3635375"/>
            <a:ext cx="6143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5" descr="blog-icon-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494213"/>
            <a:ext cx="52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ctrTitle"/>
          </p:nvPr>
        </p:nvSpPr>
        <p:spPr>
          <a:xfrm>
            <a:off x="914400" y="2582863"/>
            <a:ext cx="7315200" cy="1700212"/>
          </a:xfrm>
        </p:spPr>
        <p:txBody>
          <a:bodyPr anchor="ctr"/>
          <a:lstStyle/>
          <a:p>
            <a:r>
              <a:rPr lang="en-US" altLang="en-US" sz="6600"/>
              <a:t>Thank You</a:t>
            </a:r>
          </a:p>
        </p:txBody>
      </p:sp>
      <p:sp>
        <p:nvSpPr>
          <p:cNvPr id="82947" name="Subtitle 2"/>
          <p:cNvSpPr>
            <a:spLocks noGrp="1"/>
          </p:cNvSpPr>
          <p:nvPr>
            <p:ph type="subTitle" idx="1"/>
          </p:nvPr>
        </p:nvSpPr>
        <p:spPr>
          <a:xfrm>
            <a:off x="6505575" y="4797425"/>
            <a:ext cx="2068513" cy="1773238"/>
          </a:xfrm>
        </p:spPr>
        <p:txBody>
          <a:bodyPr/>
          <a:lstStyle/>
          <a:p>
            <a:pPr algn="l">
              <a:lnSpc>
                <a:spcPct val="92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en-US" sz="1600" b="1">
                <a:solidFill>
                  <a:srgbClr val="93A8BB"/>
                </a:solidFill>
              </a:rPr>
              <a:t>MSOC Health</a:t>
            </a:r>
          </a:p>
          <a:p>
            <a:pPr algn="l">
              <a:lnSpc>
                <a:spcPct val="92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en-US" sz="1400">
                <a:solidFill>
                  <a:srgbClr val="93A8BB"/>
                </a:solidFill>
              </a:rPr>
              <a:t>(866) 347-0001</a:t>
            </a:r>
          </a:p>
          <a:p>
            <a:pPr algn="l">
              <a:lnSpc>
                <a:spcPct val="92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en-US" sz="1400">
                <a:solidFill>
                  <a:srgbClr val="93A8BB"/>
                </a:solidFill>
              </a:rPr>
              <a:t>200 Timber Hill Place Suite 221</a:t>
            </a:r>
            <a:br>
              <a:rPr lang="en-US" altLang="en-US" sz="1400">
                <a:solidFill>
                  <a:srgbClr val="93A8BB"/>
                </a:solidFill>
              </a:rPr>
            </a:br>
            <a:r>
              <a:rPr lang="en-US" altLang="en-US" sz="1400">
                <a:solidFill>
                  <a:srgbClr val="93A8BB"/>
                </a:solidFill>
              </a:rPr>
              <a:t>Chapel Hill, NC 27514</a:t>
            </a:r>
          </a:p>
          <a:p>
            <a:pPr algn="l">
              <a:lnSpc>
                <a:spcPct val="92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altLang="en-US" sz="1400">
                <a:solidFill>
                  <a:srgbClr val="93A8BB"/>
                </a:solidFill>
                <a:hlinkClick r:id="rId4"/>
              </a:rPr>
              <a:t>www.msochealth.com</a:t>
            </a:r>
            <a:endParaRPr lang="en-US" altLang="en-US" sz="1400">
              <a:solidFill>
                <a:srgbClr val="93A8BB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2075" y="2582863"/>
            <a:ext cx="9326563" cy="1700212"/>
          </a:xfrm>
          <a:prstGeom prst="rect">
            <a:avLst/>
          </a:prstGeom>
          <a:solidFill>
            <a:srgbClr val="93A8BE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50800" dir="5400000" rotWithShape="0">
              <a:schemeClr val="tx1">
                <a:alpha val="39999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itchFamily="-111" charset="0"/>
                <a:cs typeface="Geneva" pitchFamily="-111" charset="-128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Latest Buzzword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97" y="1459524"/>
            <a:ext cx="6665643" cy="22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3738931"/>
            <a:ext cx="2880946" cy="22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8931"/>
            <a:ext cx="3574440" cy="253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6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better to explain than the internet?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" y="1299063"/>
            <a:ext cx="5712070" cy="164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5" y="3147646"/>
            <a:ext cx="7911599" cy="174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65" y="698622"/>
            <a:ext cx="2790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" y="5181843"/>
            <a:ext cx="64103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6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at work…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9" y="1496967"/>
            <a:ext cx="2471476" cy="2437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39" y="2251738"/>
            <a:ext cx="3950678" cy="2218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376" y="80963"/>
            <a:ext cx="2756639" cy="2067479"/>
          </a:xfrm>
          <a:prstGeom prst="rect">
            <a:avLst/>
          </a:prstGeom>
        </p:spPr>
      </p:pic>
      <p:pic>
        <p:nvPicPr>
          <p:cNvPr id="178178" name="Picture 2" descr="Image result for cms doctor compa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4749177"/>
            <a:ext cx="6639658" cy="7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7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722313" y="871538"/>
            <a:ext cx="7772400" cy="2366962"/>
          </a:xfrm>
        </p:spPr>
        <p:txBody>
          <a:bodyPr/>
          <a:lstStyle/>
          <a:p>
            <a:r>
              <a:rPr lang="en-US" altLang="en-US" sz="4000"/>
              <a:t>What is a dashboard?</a:t>
            </a:r>
            <a:endParaRPr lang="en-US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238500"/>
            <a:ext cx="7772400" cy="15001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171450"/>
            <a:ext cx="7642225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It’s hard to drive without   a dashboard</a:t>
            </a:r>
          </a:p>
        </p:txBody>
      </p:sp>
      <p:pic>
        <p:nvPicPr>
          <p:cNvPr id="26627" name="Picture 5" descr="das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1771650" y="3074988"/>
            <a:ext cx="1657350" cy="1646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 flipV="1">
            <a:off x="2686050" y="2903538"/>
            <a:ext cx="414338" cy="946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Oval 10"/>
          <p:cNvSpPr>
            <a:spLocks noChangeArrowheads="1"/>
          </p:cNvSpPr>
          <p:nvPr/>
        </p:nvSpPr>
        <p:spPr bwMode="auto">
          <a:xfrm>
            <a:off x="5657850" y="3074988"/>
            <a:ext cx="1657350" cy="164623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Line 12"/>
          <p:cNvSpPr>
            <a:spLocks noChangeShapeType="1"/>
          </p:cNvSpPr>
          <p:nvPr/>
        </p:nvSpPr>
        <p:spPr bwMode="auto">
          <a:xfrm flipH="1" flipV="1">
            <a:off x="6038850" y="2903538"/>
            <a:ext cx="482600" cy="1020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4287838" y="2370138"/>
            <a:ext cx="504825" cy="52228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-111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>
            <a:off x="4600575" y="4686300"/>
            <a:ext cx="76200" cy="19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228600"/>
            <a:ext cx="4724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Keep your eyes on the road but…..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OC_Theme1">
  <a:themeElements>
    <a:clrScheme name="MSOC Color Palette">
      <a:dk1>
        <a:sysClr val="windowText" lastClr="000000"/>
      </a:dk1>
      <a:lt1>
        <a:sysClr val="window" lastClr="FFFFFF"/>
      </a:lt1>
      <a:dk2>
        <a:srgbClr val="1C305D"/>
      </a:dk2>
      <a:lt2>
        <a:srgbClr val="D7DFE6"/>
      </a:lt2>
      <a:accent1>
        <a:srgbClr val="4D525A"/>
      </a:accent1>
      <a:accent2>
        <a:srgbClr val="853247"/>
      </a:accent2>
      <a:accent3>
        <a:srgbClr val="C66B29"/>
      </a:accent3>
      <a:accent4>
        <a:srgbClr val="E2C821"/>
      </a:accent4>
      <a:accent5>
        <a:srgbClr val="F3E69F"/>
      </a:accent5>
      <a:accent6>
        <a:srgbClr val="F79646"/>
      </a:accent6>
      <a:hlink>
        <a:srgbClr val="AAB300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MSOC_Theme1.thmx</Template>
  <TotalTime>5368</TotalTime>
  <Words>1552</Words>
  <Application>Microsoft Office PowerPoint</Application>
  <PresentationFormat>On-screen Show (4:3)</PresentationFormat>
  <Paragraphs>275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Geneva</vt:lpstr>
      <vt:lpstr>MSOC_Theme1</vt:lpstr>
      <vt:lpstr>Business Intelligence  Intelligent Business</vt:lpstr>
      <vt:lpstr>Learning Objectives</vt:lpstr>
      <vt:lpstr>Agenda</vt:lpstr>
      <vt:lpstr>What is (big) data?</vt:lpstr>
      <vt:lpstr>Latest Buzzword</vt:lpstr>
      <vt:lpstr>Who better to explain than the internet?</vt:lpstr>
      <vt:lpstr>Big Data at work…</vt:lpstr>
      <vt:lpstr>What is a dashboard?</vt:lpstr>
      <vt:lpstr>PowerPoint Presentation</vt:lpstr>
      <vt:lpstr>What is not a dashboard?</vt:lpstr>
      <vt:lpstr>A dashboard is …</vt:lpstr>
      <vt:lpstr>Dashboards</vt:lpstr>
      <vt:lpstr>Please count the # of 7’s in this array:</vt:lpstr>
      <vt:lpstr>Now count the # of 7’s:</vt:lpstr>
      <vt:lpstr>This….not that</vt:lpstr>
      <vt:lpstr> A Dashboard’s Hierarchy of Needs</vt:lpstr>
      <vt:lpstr>PowerPoint Presentation</vt:lpstr>
      <vt:lpstr>PowerPoint Presentation</vt:lpstr>
      <vt:lpstr>PowerPoint Presentation</vt:lpstr>
      <vt:lpstr>What is the purpose of dashboard?</vt:lpstr>
      <vt:lpstr>WATCH OUT! Potential gap ahead…</vt:lpstr>
      <vt:lpstr>Time…understand it in your analysis.  Real Time versus Time Trends</vt:lpstr>
      <vt:lpstr>Trends</vt:lpstr>
      <vt:lpstr>Context/Comparisons add Perspective</vt:lpstr>
      <vt:lpstr>You Need Good, Unfiltered Data</vt:lpstr>
      <vt:lpstr>What is analytics?</vt:lpstr>
      <vt:lpstr>Structured Breakdown with purpose</vt:lpstr>
      <vt:lpstr>Analytic Continuum</vt:lpstr>
      <vt:lpstr>Real Time Analytics</vt:lpstr>
      <vt:lpstr>How does this work?</vt:lpstr>
      <vt:lpstr>Okay…how does this work in healthcare?</vt:lpstr>
      <vt:lpstr>Predictive Analytics</vt:lpstr>
      <vt:lpstr>How does it work?</vt:lpstr>
      <vt:lpstr>How does it work in healthcare?</vt:lpstr>
      <vt:lpstr>Another example</vt:lpstr>
      <vt:lpstr>Data – What do we want to measure…analyze…present</vt:lpstr>
      <vt:lpstr>Types of Data</vt:lpstr>
      <vt:lpstr>I.  Volumes</vt:lpstr>
      <vt:lpstr>II.  Quality &amp; Clinical</vt:lpstr>
      <vt:lpstr>III. Billing &amp; Financial </vt:lpstr>
      <vt:lpstr>Don’t Let Tools Confuse You</vt:lpstr>
      <vt:lpstr>Always Remember:</vt:lpstr>
      <vt:lpstr>Thank you for your time!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Trent Ingle</dc:creator>
  <cp:lastModifiedBy>Cameron Cox lll</cp:lastModifiedBy>
  <cp:revision>102</cp:revision>
  <cp:lastPrinted>2016-09-07T14:24:13Z</cp:lastPrinted>
  <dcterms:created xsi:type="dcterms:W3CDTF">2012-08-07T20:30:26Z</dcterms:created>
  <dcterms:modified xsi:type="dcterms:W3CDTF">2018-05-02T15:07:16Z</dcterms:modified>
</cp:coreProperties>
</file>